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59" r:id="rId5"/>
    <p:sldMasterId id="2147483768" r:id="rId6"/>
  </p:sldMasterIdLst>
  <p:notesMasterIdLst>
    <p:notesMasterId r:id="rId38"/>
  </p:notesMasterIdLst>
  <p:sldIdLst>
    <p:sldId id="1663" r:id="rId7"/>
    <p:sldId id="1720" r:id="rId8"/>
    <p:sldId id="1845" r:id="rId9"/>
    <p:sldId id="1851" r:id="rId10"/>
    <p:sldId id="2485" r:id="rId11"/>
    <p:sldId id="1670" r:id="rId12"/>
    <p:sldId id="1853" r:id="rId13"/>
    <p:sldId id="2486" r:id="rId14"/>
    <p:sldId id="2487" r:id="rId15"/>
    <p:sldId id="2491" r:id="rId16"/>
    <p:sldId id="770" r:id="rId17"/>
    <p:sldId id="4546" r:id="rId18"/>
    <p:sldId id="1870" r:id="rId19"/>
    <p:sldId id="4436" r:id="rId20"/>
    <p:sldId id="2490" r:id="rId21"/>
    <p:sldId id="2489" r:id="rId22"/>
    <p:sldId id="1881" r:id="rId23"/>
    <p:sldId id="2076136140" r:id="rId24"/>
    <p:sldId id="2633" r:id="rId25"/>
    <p:sldId id="1878" r:id="rId26"/>
    <p:sldId id="2637" r:id="rId27"/>
    <p:sldId id="2498" r:id="rId28"/>
    <p:sldId id="2488" r:id="rId29"/>
    <p:sldId id="2492" r:id="rId30"/>
    <p:sldId id="2493" r:id="rId31"/>
    <p:sldId id="1886" r:id="rId32"/>
    <p:sldId id="2499" r:id="rId33"/>
    <p:sldId id="2494" r:id="rId34"/>
    <p:sldId id="2495" r:id="rId35"/>
    <p:sldId id="2496" r:id="rId36"/>
    <p:sldId id="24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86" autoAdjust="0"/>
  </p:normalViewPr>
  <p:slideViewPr>
    <p:cSldViewPr snapToGrid="0">
      <p:cViewPr varScale="1">
        <p:scale>
          <a:sx n="84" d="100"/>
          <a:sy n="84" d="100"/>
        </p:scale>
        <p:origin x="3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7/14/2019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what is NEW here</a:t>
            </a:r>
          </a:p>
          <a:p>
            <a:endParaRPr lang="en-US"/>
          </a:p>
          <a:p>
            <a:r>
              <a:rPr lang="en-US"/>
              <a:t>FASTEST!!</a:t>
            </a:r>
          </a:p>
          <a:p>
            <a:r>
              <a:rPr lang="en-US"/>
              <a:t>Logical/virtual circuits on the ExpressRoute Direct port pair</a:t>
            </a:r>
          </a:p>
          <a:p>
            <a:r>
              <a:rPr lang="en-US"/>
              <a:t>Massive data ingestion or MDI</a:t>
            </a:r>
          </a:p>
        </p:txBody>
      </p:sp>
    </p:spTree>
    <p:extLst>
      <p:ext uri="{BB962C8B-B14F-4D97-AF65-F5344CB8AC3E}">
        <p14:creationId xmlns:p14="http://schemas.microsoft.com/office/powerpoint/2010/main" val="100813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52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up**</a:t>
            </a:r>
          </a:p>
          <a:p>
            <a:r>
              <a:rPr lang="en-US"/>
              <a:t>-Using existing infrastructure – connect ER circuits together on-demand</a:t>
            </a:r>
          </a:p>
          <a:p>
            <a:r>
              <a:rPr lang="en-US"/>
              <a:t>-Uses Microsoft’s global network and global presence</a:t>
            </a:r>
          </a:p>
          <a:p>
            <a:r>
              <a:rPr lang="en-US"/>
              <a:t>-Emphasize works with WAN provider – multi national – utilize our WAN for sites your provider may not be present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91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in geo and outside the geo with a simple flip of SKU – instant access to *global network*</a:t>
            </a:r>
          </a:p>
          <a:p>
            <a:r>
              <a:rPr lang="en-US" dirty="0"/>
              <a:t>Private access end to end</a:t>
            </a:r>
          </a:p>
          <a:p>
            <a:r>
              <a:rPr lang="en-US" dirty="0"/>
              <a:t>-Build complex network environments</a:t>
            </a:r>
          </a:p>
          <a:p>
            <a:r>
              <a:rPr lang="en-US" dirty="0"/>
              <a:t>-Available in a lot of countries – Australia very new</a:t>
            </a:r>
          </a:p>
          <a:p>
            <a:r>
              <a:rPr lang="en-US" dirty="0"/>
              <a:t>-Also supported in US Gov cloud </a:t>
            </a:r>
          </a:p>
          <a:p>
            <a:r>
              <a:rPr lang="en-US" dirty="0"/>
              <a:t>----Transition to Demos----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Global Reach? (can anyone tell me what Global Reach is?)</a:t>
            </a:r>
          </a:p>
          <a:p>
            <a:pPr marL="228600" indent="-228600">
              <a:buAutoNum type="arabicParenR"/>
            </a:pPr>
            <a:r>
              <a:rPr lang="en-US" dirty="0"/>
              <a:t>Who is here for Front Door? (can anyone tell me what Front Door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289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3620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8164-7775-4DB9-8966-ADB06F8DE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43276-A825-4E5A-95C4-2C5D973E9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B417F-1A01-4545-AB8E-0B5E5D148FEC}"/>
              </a:ext>
            </a:extLst>
          </p:cNvPr>
          <p:cNvSpPr>
            <a:spLocks noGrp="1"/>
          </p:cNvSpPr>
          <p:nvPr>
            <p:ph type="dt" sz="half" idx="10"/>
          </p:nvPr>
        </p:nvSpPr>
        <p:spPr/>
        <p:txBody>
          <a:bodyPr/>
          <a:lstStyle/>
          <a:p>
            <a:fld id="{4FB6B100-6941-4ECA-BFDE-6B1B2B633D2C}" type="datetimeFigureOut">
              <a:rPr lang="en-US" smtClean="0"/>
              <a:t>7/14/2019</a:t>
            </a:fld>
            <a:endParaRPr lang="en-US"/>
          </a:p>
        </p:txBody>
      </p:sp>
      <p:sp>
        <p:nvSpPr>
          <p:cNvPr id="5" name="Footer Placeholder 4">
            <a:extLst>
              <a:ext uri="{FF2B5EF4-FFF2-40B4-BE49-F238E27FC236}">
                <a16:creationId xmlns:a16="http://schemas.microsoft.com/office/drawing/2014/main" id="{6E79D81C-003D-42D8-8309-5BAEB69A1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011B9-CDB3-49C5-B9CA-D72B5B7E8A37}"/>
              </a:ext>
            </a:extLst>
          </p:cNvPr>
          <p:cNvSpPr>
            <a:spLocks noGrp="1"/>
          </p:cNvSpPr>
          <p:nvPr>
            <p:ph type="sldNum" sz="quarter" idx="12"/>
          </p:nvPr>
        </p:nvSpPr>
        <p:spPr/>
        <p:txBody>
          <a:bodyPr/>
          <a:lstStyle/>
          <a:p>
            <a:fld id="{E0D0C258-5823-4F2C-B9BF-2572B50EDEF0}" type="slidenum">
              <a:rPr lang="en-US" smtClean="0"/>
              <a:t>‹#›</a:t>
            </a:fld>
            <a:endParaRPr lang="en-US"/>
          </a:p>
        </p:txBody>
      </p:sp>
    </p:spTree>
    <p:extLst>
      <p:ext uri="{BB962C8B-B14F-4D97-AF65-F5344CB8AC3E}">
        <p14:creationId xmlns:p14="http://schemas.microsoft.com/office/powerpoint/2010/main" val="7472700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9556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45715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9910336"/>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364582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7" name="Rectangle 26"/>
          <p:cNvSpPr/>
          <p:nvPr/>
        </p:nvSpPr>
        <p:spPr bwMode="auto">
          <a:xfrm>
            <a:off x="3352800" y="2514600"/>
            <a:ext cx="6398372" cy="1828800"/>
          </a:xfrm>
          <a:prstGeom prst="rect">
            <a:avLst/>
          </a:prstGeom>
          <a:solidFill>
            <a:schemeClr val="accent5">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t" anchorCtr="0" compatLnSpc="1">
            <a:prstTxWarp prst="textNoShape">
              <a:avLst/>
            </a:prstTxWarp>
          </a:bodyPr>
          <a:lstStyle/>
          <a:p>
            <a:pPr defTabSz="699227" fontAlgn="base">
              <a:spcBef>
                <a:spcPct val="0"/>
              </a:spcBef>
              <a:spcAft>
                <a:spcPct val="0"/>
              </a:spcAft>
            </a:pPr>
            <a:endParaRPr lang="en-US" sz="3600" dirty="0">
              <a:gradFill>
                <a:gsLst>
                  <a:gs pos="0">
                    <a:srgbClr val="FFFFFF"/>
                  </a:gs>
                  <a:gs pos="100000">
                    <a:srgbClr val="FFFFFF"/>
                  </a:gs>
                </a:gsLst>
                <a:lin ang="5400000" scaled="0"/>
              </a:gradFill>
              <a:latin typeface="+mj-lt"/>
            </a:endParaRPr>
          </a:p>
        </p:txBody>
      </p:sp>
      <p:sp>
        <p:nvSpPr>
          <p:cNvPr id="28" name="Rectangle 27"/>
          <p:cNvSpPr/>
          <p:nvPr/>
        </p:nvSpPr>
        <p:spPr bwMode="auto">
          <a:xfrm>
            <a:off x="3349683" y="4337637"/>
            <a:ext cx="6400800" cy="1069025"/>
          </a:xfrm>
          <a:prstGeom prst="rect">
            <a:avLst/>
          </a:prstGeom>
          <a:solidFill>
            <a:schemeClr val="accent2">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699227" fontAlgn="base">
              <a:spcBef>
                <a:spcPct val="0"/>
              </a:spcBef>
              <a:spcAft>
                <a:spcPct val="0"/>
              </a:spcAft>
            </a:pPr>
            <a:endParaRPr lang="en-US" sz="2000" dirty="0">
              <a:gradFill>
                <a:gsLst>
                  <a:gs pos="0">
                    <a:srgbClr val="FFFFFF"/>
                  </a:gs>
                  <a:gs pos="100000">
                    <a:srgbClr val="FFFFFF"/>
                  </a:gs>
                </a:gsLst>
                <a:lin ang="5400000" scaled="0"/>
              </a:gradFill>
              <a:latin typeface="+mj-lt"/>
            </a:endParaRPr>
          </a:p>
        </p:txBody>
      </p:sp>
      <p:sp>
        <p:nvSpPr>
          <p:cNvPr id="29" name="Title 7"/>
          <p:cNvSpPr>
            <a:spLocks noGrp="1"/>
          </p:cNvSpPr>
          <p:nvPr>
            <p:ph type="title" hasCustomPrompt="1"/>
          </p:nvPr>
        </p:nvSpPr>
        <p:spPr>
          <a:xfrm>
            <a:off x="3349683" y="2520573"/>
            <a:ext cx="6400800" cy="1828801"/>
          </a:xfrm>
        </p:spPr>
        <p:txBody>
          <a:bodyPr/>
          <a:lstStyle>
            <a:lvl1pPr>
              <a:defRPr>
                <a:solidFill>
                  <a:schemeClr val="bg1"/>
                </a:solidFill>
              </a:defRPr>
            </a:lvl1pPr>
          </a:lstStyle>
          <a:p>
            <a:r>
              <a:rPr lang="en-US" dirty="0"/>
              <a:t>Presentation Title</a:t>
            </a:r>
          </a:p>
        </p:txBody>
      </p:sp>
      <p:sp>
        <p:nvSpPr>
          <p:cNvPr id="30" name="Text Placeholder 15"/>
          <p:cNvSpPr>
            <a:spLocks noGrp="1"/>
          </p:cNvSpPr>
          <p:nvPr>
            <p:ph type="body" sz="quarter" idx="10" hasCustomPrompt="1"/>
          </p:nvPr>
        </p:nvSpPr>
        <p:spPr>
          <a:xfrm>
            <a:off x="3349683" y="4346951"/>
            <a:ext cx="6400800" cy="800219"/>
          </a:xfrm>
        </p:spPr>
        <p:txBody>
          <a:bodyPr/>
          <a:lstStyle>
            <a:lvl1pPr marL="0" indent="0">
              <a:buNone/>
              <a:defRPr sz="2000">
                <a:solidFill>
                  <a:schemeClr val="bg1"/>
                </a:solidFill>
              </a:defRPr>
            </a:lvl1pPr>
          </a:lstStyle>
          <a:p>
            <a:pPr lvl="0"/>
            <a:r>
              <a:rPr lang="en-US" dirty="0"/>
              <a:t>Date</a:t>
            </a:r>
          </a:p>
          <a:p>
            <a:pPr lvl="0"/>
            <a:r>
              <a:rPr lang="en-US" dirty="0"/>
              <a:t>Presenter</a:t>
            </a: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86000" cy="840890"/>
          </a:xfrm>
          <a:prstGeom prst="rect">
            <a:avLst/>
          </a:prstGeom>
        </p:spPr>
      </p:pic>
    </p:spTree>
    <p:extLst>
      <p:ext uri="{BB962C8B-B14F-4D97-AF65-F5344CB8AC3E}">
        <p14:creationId xmlns:p14="http://schemas.microsoft.com/office/powerpoint/2010/main" val="3060487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4293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2793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1790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 Business Forward (blue 1)">
    <p:bg>
      <p:bgPr>
        <a:solidFill>
          <a:srgbClr val="021C38"/>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6" name="Title 1"/>
          <p:cNvSpPr txBox="1">
            <a:spLocks/>
          </p:cNvSpPr>
          <p:nvPr userDrawn="1"/>
        </p:nvSpPr>
        <p:spPr>
          <a:xfrm>
            <a:off x="348610" y="2949582"/>
            <a:ext cx="8934679" cy="961729"/>
          </a:xfrm>
          <a:prstGeom prst="rect">
            <a:avLst/>
          </a:prstGeom>
          <a:noFill/>
        </p:spPr>
        <p:txBody>
          <a:bodyPr vert="horz" wrap="square" lIns="143428" tIns="89642" rIns="143428" bIns="89642" rtlCol="0" anchor="b"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902"/>
              <a:t>Microsoft Business Forward</a:t>
            </a:r>
          </a:p>
        </p:txBody>
      </p:sp>
      <p:cxnSp>
        <p:nvCxnSpPr>
          <p:cNvPr id="9" name="Straight Connector 8"/>
          <p:cNvCxnSpPr/>
          <p:nvPr userDrawn="1"/>
        </p:nvCxnSpPr>
        <p:spPr>
          <a:xfrm>
            <a:off x="2398771" y="3430446"/>
            <a:ext cx="0" cy="2331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9834131" y="294038"/>
            <a:ext cx="2091659" cy="588449"/>
          </a:xfrm>
          <a:prstGeom prst="rect">
            <a:avLst/>
          </a:prstGeom>
          <a:noFill/>
        </p:spPr>
        <p:txBody>
          <a:bodyPr wrap="square" lIns="179285" tIns="143428" rIns="179285" bIns="143428" rtlCol="0">
            <a:spAutoFit/>
          </a:bodyPr>
          <a:lstStyle/>
          <a:p>
            <a:pPr algn="r">
              <a:lnSpc>
                <a:spcPct val="90000"/>
              </a:lnSpc>
              <a:spcAft>
                <a:spcPts val="588"/>
              </a:spcAft>
            </a:pPr>
            <a:r>
              <a:rPr lang="en-US" sz="2157">
                <a:gradFill>
                  <a:gsLst>
                    <a:gs pos="2917">
                      <a:schemeClr val="tx1"/>
                    </a:gs>
                    <a:gs pos="30000">
                      <a:schemeClr val="tx1"/>
                    </a:gs>
                  </a:gsLst>
                  <a:lin ang="5400000" scaled="0"/>
                </a:gradFill>
              </a:rPr>
              <a:t>Dynamics 365</a:t>
            </a:r>
          </a:p>
        </p:txBody>
      </p:sp>
    </p:spTree>
    <p:extLst>
      <p:ext uri="{BB962C8B-B14F-4D97-AF65-F5344CB8AC3E}">
        <p14:creationId xmlns:p14="http://schemas.microsoft.com/office/powerpoint/2010/main" val="3185703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 Business Forward (blue 2)">
    <p:bg>
      <p:bgPr>
        <a:solidFill>
          <a:srgbClr val="021C3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171035"/>
            <a:ext cx="12192000" cy="4686965"/>
          </a:xfrm>
          <a:prstGeom prst="rect">
            <a:avLst/>
          </a:prstGeom>
        </p:spPr>
      </p:pic>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86238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6606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65545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044980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0826520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05592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21C38"/>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3496553"/>
            <a:ext cx="8964248"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Demo</a:t>
            </a:r>
          </a:p>
        </p:txBody>
      </p:sp>
    </p:spTree>
    <p:extLst>
      <p:ext uri="{BB962C8B-B14F-4D97-AF65-F5344CB8AC3E}">
        <p14:creationId xmlns:p14="http://schemas.microsoft.com/office/powerpoint/2010/main" val="47849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Video</a:t>
            </a:r>
          </a:p>
        </p:txBody>
      </p:sp>
    </p:spTree>
    <p:extLst>
      <p:ext uri="{BB962C8B-B14F-4D97-AF65-F5344CB8AC3E}">
        <p14:creationId xmlns:p14="http://schemas.microsoft.com/office/powerpoint/2010/main" val="356300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21C38"/>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2" y="1488276"/>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066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6877"/>
            <a:ext cx="4795873" cy="724246"/>
          </a:xfrm>
        </p:spPr>
        <p:txBody>
          <a:bodyPr wrap="square" anchor="ctr">
            <a:spAutoFit/>
          </a:bodyPr>
          <a:lstStyle>
            <a:lvl1pPr>
              <a:defRPr sz="3921"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33023625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019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21C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832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3649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21C3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99255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59877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66390"/>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99894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570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3810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7/14/2019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7/14/2019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12064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5203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795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02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2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33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8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1970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938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99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59078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75330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7793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4709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139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551566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27045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040411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0212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813020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3857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714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23952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197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7/14/2019</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593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8303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512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685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7643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6554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6202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03076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88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530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theme" Target="../theme/theme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image" Target="../media/image9.emf"/><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theme" Target="../theme/theme4.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image" Target="../media/image19.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7/14/2019</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6" r:id="rId26"/>
    <p:sldLayoutId id="21474837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1484894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3" r:id="rId34"/>
    <p:sldLayoutId id="2147483754" r:id="rId35"/>
    <p:sldLayoutId id="2147483755" r:id="rId36"/>
    <p:sldLayoutId id="2147483758"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039342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853766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12" Type="http://schemas.openxmlformats.org/officeDocument/2006/relationships/image" Target="../media/image52.tiff"/><Relationship Id="rId2" Type="http://schemas.openxmlformats.org/officeDocument/2006/relationships/image" Target="../media/image43.png"/><Relationship Id="rId1" Type="http://schemas.openxmlformats.org/officeDocument/2006/relationships/slideLayout" Target="../slideLayouts/slideLayout129.xml"/><Relationship Id="rId6" Type="http://schemas.openxmlformats.org/officeDocument/2006/relationships/image" Target="../media/image47.png"/><Relationship Id="rId11"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3.png"/><Relationship Id="rId7" Type="http://schemas.openxmlformats.org/officeDocument/2006/relationships/image" Target="../media/image57.tiff"/><Relationship Id="rId2" Type="http://schemas.openxmlformats.org/officeDocument/2006/relationships/notesSlide" Target="../notesSlides/notesSlide10.xml"/><Relationship Id="rId1" Type="http://schemas.openxmlformats.org/officeDocument/2006/relationships/slideLayout" Target="../slideLayouts/slideLayout101.xml"/><Relationship Id="rId6" Type="http://schemas.openxmlformats.org/officeDocument/2006/relationships/image" Target="../media/image56.tiff"/><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3.xml"/><Relationship Id="rId4" Type="http://schemas.openxmlformats.org/officeDocument/2006/relationships/image" Target="../media/image5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9.xml"/><Relationship Id="rId6" Type="http://schemas.openxmlformats.org/officeDocument/2006/relationships/image" Target="../media/image52.tiff"/><Relationship Id="rId5" Type="http://schemas.openxmlformats.org/officeDocument/2006/relationships/image" Target="../media/image27.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6.xml"/><Relationship Id="rId5" Type="http://schemas.openxmlformats.org/officeDocument/2006/relationships/image" Target="../media/image52.tiff"/><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62.svg"/></Relationships>
</file>

<file path=ppt/slides/_rels/slide2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3.em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1</a:t>
            </a:r>
          </a:p>
        </p:txBody>
      </p:sp>
      <p:pic>
        <p:nvPicPr>
          <p:cNvPr id="3" name="Picture 2">
            <a:extLst>
              <a:ext uri="{FF2B5EF4-FFF2-40B4-BE49-F238E27FC236}">
                <a16:creationId xmlns:a16="http://schemas.microsoft.com/office/drawing/2014/main" id="{11D15B78-E015-455D-B8B6-187C0DD416BC}"/>
              </a:ext>
            </a:extLst>
          </p:cNvPr>
          <p:cNvPicPr>
            <a:picLocks noChangeAspect="1"/>
          </p:cNvPicPr>
          <p:nvPr/>
        </p:nvPicPr>
        <p:blipFill>
          <a:blip r:embed="rId2"/>
          <a:stretch>
            <a:fillRect/>
          </a:stretch>
        </p:blipFill>
        <p:spPr>
          <a:xfrm>
            <a:off x="5812904" y="30366"/>
            <a:ext cx="5535376" cy="6797267"/>
          </a:xfrm>
          <a:prstGeom prst="rect">
            <a:avLst/>
          </a:prstGeom>
        </p:spPr>
      </p:pic>
      <p:sp>
        <p:nvSpPr>
          <p:cNvPr id="4" name="TextBox 3">
            <a:extLst>
              <a:ext uri="{FF2B5EF4-FFF2-40B4-BE49-F238E27FC236}">
                <a16:creationId xmlns:a16="http://schemas.microsoft.com/office/drawing/2014/main" id="{D16EB0A8-A76F-4C65-8C0B-897B9D1AFC37}"/>
              </a:ext>
            </a:extLst>
          </p:cNvPr>
          <p:cNvSpPr txBox="1"/>
          <p:nvPr/>
        </p:nvSpPr>
        <p:spPr>
          <a:xfrm>
            <a:off x="367729" y="1607866"/>
            <a:ext cx="55918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 in PowerShell ISE</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p>
        </p:txBody>
      </p:sp>
    </p:spTree>
    <p:extLst>
      <p:ext uri="{BB962C8B-B14F-4D97-AF65-F5344CB8AC3E}">
        <p14:creationId xmlns:p14="http://schemas.microsoft.com/office/powerpoint/2010/main" val="31019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ee&#10;&#10;Description automatically generated">
            <a:extLst>
              <a:ext uri="{FF2B5EF4-FFF2-40B4-BE49-F238E27FC236}">
                <a16:creationId xmlns:a16="http://schemas.microsoft.com/office/drawing/2014/main" id="{4609A601-85A0-4872-9CA0-8A41C1EC812C}"/>
              </a:ext>
            </a:extLst>
          </p:cNvPr>
          <p:cNvPicPr>
            <a:picLocks noChangeAspect="1"/>
          </p:cNvPicPr>
          <p:nvPr/>
        </p:nvPicPr>
        <p:blipFill>
          <a:blip r:embed="rId2"/>
          <a:stretch>
            <a:fillRect/>
          </a:stretch>
        </p:blipFill>
        <p:spPr>
          <a:xfrm>
            <a:off x="39757" y="-10414"/>
            <a:ext cx="12114143" cy="6868414"/>
          </a:xfrm>
          <a:prstGeom prst="rect">
            <a:avLst/>
          </a:prstGeom>
        </p:spPr>
      </p:pic>
      <p:grpSp>
        <p:nvGrpSpPr>
          <p:cNvPr id="18" name="Group 17">
            <a:extLst>
              <a:ext uri="{FF2B5EF4-FFF2-40B4-BE49-F238E27FC236}">
                <a16:creationId xmlns:a16="http://schemas.microsoft.com/office/drawing/2014/main" id="{154CF37F-7FFC-44B4-A918-2D94516A09DB}"/>
              </a:ext>
            </a:extLst>
          </p:cNvPr>
          <p:cNvGrpSpPr/>
          <p:nvPr/>
        </p:nvGrpSpPr>
        <p:grpSpPr>
          <a:xfrm>
            <a:off x="1838739" y="5861511"/>
            <a:ext cx="9603664" cy="859042"/>
            <a:chOff x="1321904" y="5503626"/>
            <a:chExt cx="9603664" cy="859042"/>
          </a:xfrm>
        </p:grpSpPr>
        <p:grpSp>
          <p:nvGrpSpPr>
            <p:cNvPr id="5" name="Group 4">
              <a:extLst>
                <a:ext uri="{FF2B5EF4-FFF2-40B4-BE49-F238E27FC236}">
                  <a16:creationId xmlns:a16="http://schemas.microsoft.com/office/drawing/2014/main" id="{B8914147-D937-4890-B308-CAEDC850C67B}"/>
                </a:ext>
              </a:extLst>
            </p:cNvPr>
            <p:cNvGrpSpPr/>
            <p:nvPr/>
          </p:nvGrpSpPr>
          <p:grpSpPr>
            <a:xfrm>
              <a:off x="1321904" y="5513205"/>
              <a:ext cx="1536004" cy="849463"/>
              <a:chOff x="462510" y="5503309"/>
              <a:chExt cx="1679908" cy="1363987"/>
            </a:xfrm>
          </p:grpSpPr>
          <p:sp>
            <p:nvSpPr>
              <p:cNvPr id="6" name="TextBox 5">
                <a:extLst>
                  <a:ext uri="{FF2B5EF4-FFF2-40B4-BE49-F238E27FC236}">
                    <a16:creationId xmlns:a16="http://schemas.microsoft.com/office/drawing/2014/main" id="{E0F3BFBC-0E13-4351-8612-7B67ADDC131F}"/>
                  </a:ext>
                </a:extLst>
              </p:cNvPr>
              <p:cNvSpPr txBox="1"/>
              <p:nvPr/>
            </p:nvSpPr>
            <p:spPr>
              <a:xfrm>
                <a:off x="462510" y="5503309"/>
                <a:ext cx="991249" cy="136398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54</a:t>
                </a:r>
              </a:p>
            </p:txBody>
          </p:sp>
          <p:sp>
            <p:nvSpPr>
              <p:cNvPr id="7" name="TextBox 6">
                <a:extLst>
                  <a:ext uri="{FF2B5EF4-FFF2-40B4-BE49-F238E27FC236}">
                    <a16:creationId xmlns:a16="http://schemas.microsoft.com/office/drawing/2014/main" id="{CC889C89-2341-4D94-994E-2EBEBE54158D}"/>
                  </a:ext>
                </a:extLst>
              </p:cNvPr>
              <p:cNvSpPr txBox="1"/>
              <p:nvPr/>
            </p:nvSpPr>
            <p:spPr>
              <a:xfrm>
                <a:off x="1088052" y="5704809"/>
                <a:ext cx="1054366" cy="96368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REGIONS</a:t>
                </a:r>
              </a:p>
            </p:txBody>
          </p:sp>
        </p:grpSp>
        <p:sp>
          <p:nvSpPr>
            <p:cNvPr id="8" name="Freeform: Shape 7">
              <a:extLst>
                <a:ext uri="{FF2B5EF4-FFF2-40B4-BE49-F238E27FC236}">
                  <a16:creationId xmlns:a16="http://schemas.microsoft.com/office/drawing/2014/main" id="{CBB7B22A-7F94-42B7-89D6-8C4F95E302CB}"/>
                </a:ext>
              </a:extLst>
            </p:cNvPr>
            <p:cNvSpPr/>
            <p:nvPr/>
          </p:nvSpPr>
          <p:spPr bwMode="auto">
            <a:xfrm>
              <a:off x="2767104" y="5665311"/>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5212899D-F9AA-4CD7-8416-2543CB39E700}"/>
                </a:ext>
              </a:extLst>
            </p:cNvPr>
            <p:cNvSpPr txBox="1"/>
            <p:nvPr/>
          </p:nvSpPr>
          <p:spPr>
            <a:xfrm>
              <a:off x="2764851" y="5513205"/>
              <a:ext cx="1685398"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100K+</a:t>
              </a:r>
            </a:p>
          </p:txBody>
        </p:sp>
        <p:sp>
          <p:nvSpPr>
            <p:cNvPr id="10" name="TextBox 9">
              <a:extLst>
                <a:ext uri="{FF2B5EF4-FFF2-40B4-BE49-F238E27FC236}">
                  <a16:creationId xmlns:a16="http://schemas.microsoft.com/office/drawing/2014/main" id="{37E727AD-C1CA-4D03-854C-8093628EEB51}"/>
                </a:ext>
              </a:extLst>
            </p:cNvPr>
            <p:cNvSpPr txBox="1"/>
            <p:nvPr/>
          </p:nvSpPr>
          <p:spPr>
            <a:xfrm>
              <a:off x="4190227" y="5666411"/>
              <a:ext cx="167738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MILES OF  FIBER</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SUBSEA CABLES</a:t>
              </a:r>
            </a:p>
          </p:txBody>
        </p:sp>
        <p:sp>
          <p:nvSpPr>
            <p:cNvPr id="11" name="Freeform: Shape 10">
              <a:extLst>
                <a:ext uri="{FF2B5EF4-FFF2-40B4-BE49-F238E27FC236}">
                  <a16:creationId xmlns:a16="http://schemas.microsoft.com/office/drawing/2014/main" id="{4177A436-BBBC-40BB-8D94-EAB71DAF1B3F}"/>
                </a:ext>
              </a:extLst>
            </p:cNvPr>
            <p:cNvSpPr/>
            <p:nvPr/>
          </p:nvSpPr>
          <p:spPr bwMode="auto">
            <a:xfrm>
              <a:off x="5946766" y="5648593"/>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E699CB15-124C-48CA-A376-DCAC485FB087}"/>
                </a:ext>
              </a:extLst>
            </p:cNvPr>
            <p:cNvGrpSpPr/>
            <p:nvPr/>
          </p:nvGrpSpPr>
          <p:grpSpPr>
            <a:xfrm>
              <a:off x="5893203" y="5513205"/>
              <a:ext cx="1623649" cy="849463"/>
              <a:chOff x="9392637" y="5453869"/>
              <a:chExt cx="1775760" cy="1363987"/>
            </a:xfrm>
          </p:grpSpPr>
          <p:sp>
            <p:nvSpPr>
              <p:cNvPr id="13" name="TextBox 12">
                <a:extLst>
                  <a:ext uri="{FF2B5EF4-FFF2-40B4-BE49-F238E27FC236}">
                    <a16:creationId xmlns:a16="http://schemas.microsoft.com/office/drawing/2014/main" id="{A7891753-21CB-4BD5-B079-DC9114734259}"/>
                  </a:ext>
                </a:extLst>
              </p:cNvPr>
              <p:cNvSpPr txBox="1"/>
              <p:nvPr/>
            </p:nvSpPr>
            <p:spPr>
              <a:xfrm>
                <a:off x="9392637" y="5453869"/>
                <a:ext cx="1191113" cy="136398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148</a:t>
                </a:r>
              </a:p>
            </p:txBody>
          </p:sp>
          <p:sp>
            <p:nvSpPr>
              <p:cNvPr id="14" name="TextBox 13">
                <a:extLst>
                  <a:ext uri="{FF2B5EF4-FFF2-40B4-BE49-F238E27FC236}">
                    <a16:creationId xmlns:a16="http://schemas.microsoft.com/office/drawing/2014/main" id="{02DC8781-E20E-43D2-959D-B574216EB3D0}"/>
                  </a:ext>
                </a:extLst>
              </p:cNvPr>
              <p:cNvSpPr txBox="1"/>
              <p:nvPr/>
            </p:nvSpPr>
            <p:spPr>
              <a:xfrm>
                <a:off x="10384024" y="5651091"/>
                <a:ext cx="784373" cy="96368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SITES</a:t>
                </a:r>
              </a:p>
            </p:txBody>
          </p:sp>
        </p:grpSp>
        <p:sp>
          <p:nvSpPr>
            <p:cNvPr id="15" name="Freeform: Shape 163">
              <a:extLst>
                <a:ext uri="{FF2B5EF4-FFF2-40B4-BE49-F238E27FC236}">
                  <a16:creationId xmlns:a16="http://schemas.microsoft.com/office/drawing/2014/main" id="{77B4763B-26DB-4454-8A26-786A41E828A4}"/>
                </a:ext>
              </a:extLst>
            </p:cNvPr>
            <p:cNvSpPr/>
            <p:nvPr/>
          </p:nvSpPr>
          <p:spPr bwMode="auto">
            <a:xfrm>
              <a:off x="7735485" y="5643624"/>
              <a:ext cx="0" cy="569469"/>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CDE8E741-11F1-4CF4-BAE7-3E0082994C01}"/>
                </a:ext>
              </a:extLst>
            </p:cNvPr>
            <p:cNvSpPr txBox="1"/>
            <p:nvPr/>
          </p:nvSpPr>
          <p:spPr>
            <a:xfrm>
              <a:off x="7835187" y="5503626"/>
              <a:ext cx="1496243"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200+</a:t>
              </a:r>
              <a:endParaRPr kumimoji="0" lang="en-US" sz="5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7" name="TextBox 16">
              <a:extLst>
                <a:ext uri="{FF2B5EF4-FFF2-40B4-BE49-F238E27FC236}">
                  <a16:creationId xmlns:a16="http://schemas.microsoft.com/office/drawing/2014/main" id="{F25C11AB-6234-49F1-8708-42759705AE3B}"/>
                </a:ext>
              </a:extLst>
            </p:cNvPr>
            <p:cNvSpPr txBox="1"/>
            <p:nvPr/>
          </p:nvSpPr>
          <p:spPr>
            <a:xfrm>
              <a:off x="9155391" y="5634616"/>
              <a:ext cx="1770177"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EXPRESSROUTE PARTNERs</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19" name="TextBox 18">
            <a:extLst>
              <a:ext uri="{FF2B5EF4-FFF2-40B4-BE49-F238E27FC236}">
                <a16:creationId xmlns:a16="http://schemas.microsoft.com/office/drawing/2014/main" id="{596CA9CB-DB66-45F1-8B81-61733759AD09}"/>
              </a:ext>
            </a:extLst>
          </p:cNvPr>
          <p:cNvSpPr txBox="1"/>
          <p:nvPr/>
        </p:nvSpPr>
        <p:spPr>
          <a:xfrm>
            <a:off x="473902" y="410281"/>
            <a:ext cx="531729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Microsoft Global Network</a:t>
            </a:r>
          </a:p>
        </p:txBody>
      </p:sp>
      <p:pic>
        <p:nvPicPr>
          <p:cNvPr id="20" name="Picture 19">
            <a:extLst>
              <a:ext uri="{FF2B5EF4-FFF2-40B4-BE49-F238E27FC236}">
                <a16:creationId xmlns:a16="http://schemas.microsoft.com/office/drawing/2014/main" id="{4AA96B36-DA3F-4AE0-8BD3-5877963865B3}"/>
              </a:ext>
            </a:extLst>
          </p:cNvPr>
          <p:cNvPicPr>
            <a:picLocks noChangeAspect="1"/>
          </p:cNvPicPr>
          <p:nvPr/>
        </p:nvPicPr>
        <p:blipFill>
          <a:blip r:embed="rId3"/>
          <a:stretch>
            <a:fillRect/>
          </a:stretch>
        </p:blipFill>
        <p:spPr>
          <a:xfrm>
            <a:off x="10859631" y="6451740"/>
            <a:ext cx="1332369" cy="440127"/>
          </a:xfrm>
          <a:prstGeom prst="rect">
            <a:avLst/>
          </a:prstGeom>
          <a:solidFill>
            <a:schemeClr val="bg1">
              <a:lumMod val="75000"/>
            </a:schemeClr>
          </a:solidFill>
        </p:spPr>
      </p:pic>
    </p:spTree>
    <p:extLst>
      <p:ext uri="{BB962C8B-B14F-4D97-AF65-F5344CB8AC3E}">
        <p14:creationId xmlns:p14="http://schemas.microsoft.com/office/powerpoint/2010/main" val="1520760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2</a:t>
            </a:r>
          </a:p>
        </p:txBody>
      </p:sp>
      <p:pic>
        <p:nvPicPr>
          <p:cNvPr id="3" name="Picture 2">
            <a:extLst>
              <a:ext uri="{FF2B5EF4-FFF2-40B4-BE49-F238E27FC236}">
                <a16:creationId xmlns:a16="http://schemas.microsoft.com/office/drawing/2014/main" id="{C93B1703-75FC-45E6-AAAF-787E6248F9B4}"/>
              </a:ext>
            </a:extLst>
          </p:cNvPr>
          <p:cNvPicPr>
            <a:picLocks noChangeAspect="1"/>
          </p:cNvPicPr>
          <p:nvPr/>
        </p:nvPicPr>
        <p:blipFill>
          <a:blip r:embed="rId2"/>
          <a:stretch>
            <a:fillRect/>
          </a:stretch>
        </p:blipFill>
        <p:spPr>
          <a:xfrm>
            <a:off x="5812895" y="30366"/>
            <a:ext cx="5535376" cy="6797267"/>
          </a:xfrm>
          <a:prstGeom prst="rect">
            <a:avLst/>
          </a:prstGeom>
        </p:spPr>
      </p:pic>
      <p:sp>
        <p:nvSpPr>
          <p:cNvPr id="5" name="TextBox 4">
            <a:extLst>
              <a:ext uri="{FF2B5EF4-FFF2-40B4-BE49-F238E27FC236}">
                <a16:creationId xmlns:a16="http://schemas.microsoft.com/office/drawing/2014/main" id="{FEA5481C-5805-4BD8-9502-95E54926D8AF}"/>
              </a:ext>
            </a:extLst>
          </p:cNvPr>
          <p:cNvSpPr txBox="1"/>
          <p:nvPr/>
        </p:nvSpPr>
        <p:spPr>
          <a:xfrm>
            <a:off x="367729" y="1607866"/>
            <a:ext cx="559182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p>
        </p:txBody>
      </p:sp>
    </p:spTree>
    <p:extLst>
      <p:ext uri="{BB962C8B-B14F-4D97-AF65-F5344CB8AC3E}">
        <p14:creationId xmlns:p14="http://schemas.microsoft.com/office/powerpoint/2010/main" val="161638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3</a:t>
            </a:r>
          </a:p>
        </p:txBody>
      </p:sp>
      <p:pic>
        <p:nvPicPr>
          <p:cNvPr id="3" name="Picture 2">
            <a:extLst>
              <a:ext uri="{FF2B5EF4-FFF2-40B4-BE49-F238E27FC236}">
                <a16:creationId xmlns:a16="http://schemas.microsoft.com/office/drawing/2014/main" id="{11C19183-AF3E-43FB-BAB2-F9A072CD3272}"/>
              </a:ext>
            </a:extLst>
          </p:cNvPr>
          <p:cNvPicPr>
            <a:picLocks noChangeAspect="1"/>
          </p:cNvPicPr>
          <p:nvPr/>
        </p:nvPicPr>
        <p:blipFill>
          <a:blip r:embed="rId2"/>
          <a:stretch>
            <a:fillRect/>
          </a:stretch>
        </p:blipFill>
        <p:spPr>
          <a:xfrm>
            <a:off x="5812900" y="30366"/>
            <a:ext cx="5535376" cy="6797267"/>
          </a:xfrm>
          <a:prstGeom prst="rect">
            <a:avLst/>
          </a:prstGeom>
        </p:spPr>
      </p:pic>
      <p:sp>
        <p:nvSpPr>
          <p:cNvPr id="4" name="TextBox 3">
            <a:extLst>
              <a:ext uri="{FF2B5EF4-FFF2-40B4-BE49-F238E27FC236}">
                <a16:creationId xmlns:a16="http://schemas.microsoft.com/office/drawing/2014/main" id="{888A09C0-55C2-4FFE-B4E4-1A6D6A34F961}"/>
              </a:ext>
            </a:extLst>
          </p:cNvPr>
          <p:cNvSpPr txBox="1"/>
          <p:nvPr/>
        </p:nvSpPr>
        <p:spPr>
          <a:xfrm>
            <a:off x="367729" y="1607866"/>
            <a:ext cx="559182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p>
        </p:txBody>
      </p:sp>
    </p:spTree>
    <p:extLst>
      <p:ext uri="{BB962C8B-B14F-4D97-AF65-F5344CB8AC3E}">
        <p14:creationId xmlns:p14="http://schemas.microsoft.com/office/powerpoint/2010/main" val="250342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5D5F02-5156-47A0-BB74-964D3C109638}"/>
              </a:ext>
            </a:extLst>
          </p:cNvPr>
          <p:cNvSpPr/>
          <p:nvPr/>
        </p:nvSpPr>
        <p:spPr bwMode="auto">
          <a:xfrm>
            <a:off x="6644554" y="4576366"/>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a:endCxn id="47" idx="2"/>
          </p:cNvCxnSpPr>
          <p:nvPr/>
        </p:nvCxnSpPr>
        <p:spPr>
          <a:xfrm flipV="1">
            <a:off x="5613308" y="4803169"/>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3962994"/>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159664"/>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035100"/>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494756"/>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008754"/>
            <a:ext cx="843495" cy="128510"/>
          </a:xfrm>
          <a:prstGeom prst="rect">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523054"/>
            <a:ext cx="1100682" cy="275401"/>
          </a:xfrm>
          <a:prstGeom prst="rightArrow">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269630"/>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578798"/>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795955" y="6371516"/>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1716611" y="6401879"/>
            <a:ext cx="3452612" cy="2215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799015" y="5679297"/>
            <a:ext cx="796525" cy="32050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1716611" y="5619480"/>
            <a:ext cx="4559143" cy="443198"/>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Office 365, Dynamics 365, Azure public services (public IPs)</a:t>
            </a:r>
          </a:p>
        </p:txBody>
      </p:sp>
      <p:pic>
        <p:nvPicPr>
          <p:cNvPr id="17" name="Picture 16">
            <a:extLst>
              <a:ext uri="{FF2B5EF4-FFF2-40B4-BE49-F238E27FC236}">
                <a16:creationId xmlns:a16="http://schemas.microsoft.com/office/drawing/2014/main" id="{1DF5EA6A-F27C-42B8-BFDA-65E867F36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226" y="2139839"/>
            <a:ext cx="488909" cy="488909"/>
          </a:xfrm>
          <a:prstGeom prst="rect">
            <a:avLst/>
          </a:prstGeom>
        </p:spPr>
      </p:pic>
      <p:sp>
        <p:nvSpPr>
          <p:cNvPr id="50" name="Rectangle 49">
            <a:extLst>
              <a:ext uri="{FF2B5EF4-FFF2-40B4-BE49-F238E27FC236}">
                <a16:creationId xmlns:a16="http://schemas.microsoft.com/office/drawing/2014/main" id="{1378EFBC-A4B2-4FDA-9888-DB91526E0D4D}"/>
              </a:ext>
            </a:extLst>
          </p:cNvPr>
          <p:cNvSpPr/>
          <p:nvPr/>
        </p:nvSpPr>
        <p:spPr bwMode="auto">
          <a:xfrm>
            <a:off x="6632828" y="3845626"/>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665403"/>
            <a:ext cx="402673" cy="9670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516059"/>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660281"/>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850574"/>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405216"/>
            <a:ext cx="496201" cy="94113"/>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282584"/>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413032"/>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593653"/>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4960339"/>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a:endCxn id="55" idx="2"/>
          </p:cNvCxnSpPr>
          <p:nvPr/>
        </p:nvCxnSpPr>
        <p:spPr>
          <a:xfrm flipV="1">
            <a:off x="5613308" y="4036644"/>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38E204-6F3A-4A8B-94AC-D1D983F06640}"/>
              </a:ext>
            </a:extLst>
          </p:cNvPr>
          <p:cNvSpPr/>
          <p:nvPr/>
        </p:nvSpPr>
        <p:spPr>
          <a:xfrm>
            <a:off x="446703" y="5400065"/>
            <a:ext cx="6150047" cy="1422961"/>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338059"/>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516059"/>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516059"/>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873708"/>
            <a:ext cx="2377967" cy="1568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723819"/>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4907755"/>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758636"/>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861B4079-0216-4867-8E79-1DD37835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561" y="2851136"/>
            <a:ext cx="400161" cy="400161"/>
          </a:xfrm>
          <a:prstGeom prst="rect">
            <a:avLst/>
          </a:prstGeom>
        </p:spPr>
      </p:pic>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0727" y="2534458"/>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6137" y="2102672"/>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363" y="2586927"/>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34149" y="2056133"/>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8"/>
          <a:stretch>
            <a:fillRect/>
          </a:stretch>
        </p:blipFill>
        <p:spPr>
          <a:xfrm>
            <a:off x="9740350" y="3046494"/>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9"/>
          <a:stretch>
            <a:fillRect/>
          </a:stretch>
        </p:blipFill>
        <p:spPr>
          <a:xfrm>
            <a:off x="10295528" y="3022638"/>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179788"/>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8"/>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8"/>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275395" y="1095153"/>
            <a:ext cx="7388147" cy="1604504"/>
          </a:xfrm>
          <a:prstGeom prst="rect">
            <a:avLst/>
          </a:prstGeom>
          <a:noFill/>
        </p:spPr>
        <p:txBody>
          <a:bodyPr wrap="square" lIns="182857" tIns="146285" rIns="182857" bIns="146285" rtlCol="0">
            <a:noAutofit/>
          </a:bodyPr>
          <a:lstStyle/>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Unified connectivity to Microsoft Cloud Services</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0" marR="0" lvl="1" indent="0" algn="l" defTabSz="914400"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250F1C43-8ECE-44AD-A178-EE08A0FC63AC}"/>
              </a:ext>
            </a:extLst>
          </p:cNvPr>
          <p:cNvPicPr>
            <a:picLocks noChangeAspect="1"/>
          </p:cNvPicPr>
          <p:nvPr/>
        </p:nvPicPr>
        <p:blipFill>
          <a:blip r:embed="rId11"/>
          <a:stretch>
            <a:fillRect/>
          </a:stretch>
        </p:blipFill>
        <p:spPr>
          <a:xfrm>
            <a:off x="10859631" y="6417873"/>
            <a:ext cx="1332369" cy="440127"/>
          </a:xfrm>
          <a:prstGeom prst="rect">
            <a:avLst/>
          </a:prstGeom>
        </p:spPr>
      </p:pic>
      <p:sp>
        <p:nvSpPr>
          <p:cNvPr id="69" name="Title 1">
            <a:extLst>
              <a:ext uri="{FF2B5EF4-FFF2-40B4-BE49-F238E27FC236}">
                <a16:creationId xmlns:a16="http://schemas.microsoft.com/office/drawing/2014/main" id="{5E2BE76D-2B9B-40C1-8E80-18E2C8DD509C}"/>
              </a:ext>
            </a:extLst>
          </p:cNvPr>
          <p:cNvSpPr txBox="1">
            <a:spLocks/>
          </p:cNvSpPr>
          <p:nvPr/>
        </p:nvSpPr>
        <p:spPr>
          <a:xfrm>
            <a:off x="1071538" y="172255"/>
            <a:ext cx="742591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a:t>
            </a:r>
          </a:p>
        </p:txBody>
      </p:sp>
      <p:pic>
        <p:nvPicPr>
          <p:cNvPr id="70" name="Picture 69">
            <a:extLst>
              <a:ext uri="{FF2B5EF4-FFF2-40B4-BE49-F238E27FC236}">
                <a16:creationId xmlns:a16="http://schemas.microsoft.com/office/drawing/2014/main" id="{B73F5746-F56A-41D8-8D99-AADCC2F96F9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1293828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B277E25-78F9-614E-A41A-729EFC05CF49}"/>
              </a:ext>
            </a:extLst>
          </p:cNvPr>
          <p:cNvSpPr/>
          <p:nvPr/>
        </p:nvSpPr>
        <p:spPr bwMode="auto">
          <a:xfrm>
            <a:off x="7763933" y="0"/>
            <a:ext cx="4428067" cy="6857999"/>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Group 3">
            <a:extLst>
              <a:ext uri="{FF2B5EF4-FFF2-40B4-BE49-F238E27FC236}">
                <a16:creationId xmlns:a16="http://schemas.microsoft.com/office/drawing/2014/main" id="{657DC19F-A27C-47BE-A50C-DBF67EAB3EDF}"/>
              </a:ext>
            </a:extLst>
          </p:cNvPr>
          <p:cNvGrpSpPr/>
          <p:nvPr/>
        </p:nvGrpSpPr>
        <p:grpSpPr>
          <a:xfrm>
            <a:off x="8774492" y="619670"/>
            <a:ext cx="2655773" cy="5562156"/>
            <a:chOff x="9388299" y="1220588"/>
            <a:chExt cx="2655773" cy="5562156"/>
          </a:xfrm>
        </p:grpSpPr>
        <p:sp>
          <p:nvSpPr>
            <p:cNvPr id="17" name="Rectangle 17">
              <a:extLst>
                <a:ext uri="{FF2B5EF4-FFF2-40B4-BE49-F238E27FC236}">
                  <a16:creationId xmlns:a16="http://schemas.microsoft.com/office/drawing/2014/main" id="{FDF7B9E1-08CB-41C0-8729-3F67F345DED8}"/>
                </a:ext>
              </a:extLst>
            </p:cNvPr>
            <p:cNvSpPr/>
            <p:nvPr/>
          </p:nvSpPr>
          <p:spPr bwMode="auto">
            <a:xfrm>
              <a:off x="9388299" y="6158472"/>
              <a:ext cx="2655773" cy="62427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8" name="Freeform 23">
              <a:extLst>
                <a:ext uri="{FF2B5EF4-FFF2-40B4-BE49-F238E27FC236}">
                  <a16:creationId xmlns:a16="http://schemas.microsoft.com/office/drawing/2014/main" id="{382DA9B9-9B10-4768-8F7B-C8ED028DE5DD}"/>
                </a:ext>
              </a:extLst>
            </p:cNvPr>
            <p:cNvSpPr>
              <a:spLocks noEditPoints="1"/>
            </p:cNvSpPr>
            <p:nvPr/>
          </p:nvSpPr>
          <p:spPr bwMode="auto">
            <a:xfrm>
              <a:off x="10743750" y="4797467"/>
              <a:ext cx="482578" cy="1159919"/>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30" name="Freeform 23">
              <a:extLst>
                <a:ext uri="{FF2B5EF4-FFF2-40B4-BE49-F238E27FC236}">
                  <a16:creationId xmlns:a16="http://schemas.microsoft.com/office/drawing/2014/main" id="{EAD5C793-4635-4A5F-A17D-AC74ABCD9BAF}"/>
                </a:ext>
              </a:extLst>
            </p:cNvPr>
            <p:cNvSpPr>
              <a:spLocks noEditPoints="1"/>
            </p:cNvSpPr>
            <p:nvPr/>
          </p:nvSpPr>
          <p:spPr bwMode="auto">
            <a:xfrm>
              <a:off x="10245460" y="4797468"/>
              <a:ext cx="482578" cy="1159919"/>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grpSp>
          <p:nvGrpSpPr>
            <p:cNvPr id="31" name="Group 30">
              <a:extLst>
                <a:ext uri="{FF2B5EF4-FFF2-40B4-BE49-F238E27FC236}">
                  <a16:creationId xmlns:a16="http://schemas.microsoft.com/office/drawing/2014/main" id="{88395D34-8486-45B6-AAC5-1BA36C564658}"/>
                </a:ext>
              </a:extLst>
            </p:cNvPr>
            <p:cNvGrpSpPr/>
            <p:nvPr/>
          </p:nvGrpSpPr>
          <p:grpSpPr>
            <a:xfrm>
              <a:off x="10405771" y="2700011"/>
              <a:ext cx="1061652" cy="1695905"/>
              <a:chOff x="5832604" y="3267688"/>
              <a:chExt cx="1061789" cy="1696122"/>
            </a:xfrm>
            <a:solidFill>
              <a:srgbClr val="353535"/>
            </a:solidFill>
          </p:grpSpPr>
          <p:sp>
            <p:nvSpPr>
              <p:cNvPr id="32" name="Up-Down Arrow 50">
                <a:extLst>
                  <a:ext uri="{FF2B5EF4-FFF2-40B4-BE49-F238E27FC236}">
                    <a16:creationId xmlns:a16="http://schemas.microsoft.com/office/drawing/2014/main" id="{F4B5FBBD-EB14-45B2-AA93-B837B258255B}"/>
                  </a:ext>
                </a:extLst>
              </p:cNvPr>
              <p:cNvSpPr/>
              <p:nvPr/>
            </p:nvSpPr>
            <p:spPr bwMode="auto">
              <a:xfrm>
                <a:off x="5832604" y="3267688"/>
                <a:ext cx="660795" cy="1696122"/>
              </a:xfrm>
              <a:prstGeom prst="upDownArrow">
                <a:avLst>
                  <a:gd name="adj1" fmla="val 47431"/>
                  <a:gd name="adj2" fmla="val 46845"/>
                </a:avLst>
              </a:prstGeom>
              <a:solidFill>
                <a:srgbClr val="4F814F"/>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pic>
            <p:nvPicPr>
              <p:cNvPr id="33" name="Picture 72">
                <a:extLst>
                  <a:ext uri="{FF2B5EF4-FFF2-40B4-BE49-F238E27FC236}">
                    <a16:creationId xmlns:a16="http://schemas.microsoft.com/office/drawing/2014/main" id="{F9FB5ED8-8243-4068-945D-D25B5DB6BF6C}"/>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28A745FE-E410-478D-8ADC-F8D3A4D07155}"/>
                </a:ext>
              </a:extLst>
            </p:cNvPr>
            <p:cNvGrpSpPr/>
            <p:nvPr/>
          </p:nvGrpSpPr>
          <p:grpSpPr>
            <a:xfrm>
              <a:off x="9526940" y="1220588"/>
              <a:ext cx="2360709" cy="1297489"/>
              <a:chOff x="569323" y="1132854"/>
              <a:chExt cx="2360709" cy="1297489"/>
            </a:xfrm>
          </p:grpSpPr>
          <p:sp>
            <p:nvSpPr>
              <p:cNvPr id="35" name="Freeform 539">
                <a:extLst>
                  <a:ext uri="{FF2B5EF4-FFF2-40B4-BE49-F238E27FC236}">
                    <a16:creationId xmlns:a16="http://schemas.microsoft.com/office/drawing/2014/main" id="{6029A618-3351-4821-96C4-70A0E51664B4}"/>
                  </a:ext>
                </a:extLst>
              </p:cNvPr>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6E6E6"/>
              </a:solidFill>
              <a:ln w="28575">
                <a:solidFill>
                  <a:srgbClr val="FFFFFF">
                    <a:lumMod val="65000"/>
                  </a:srgb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pic>
            <p:nvPicPr>
              <p:cNvPr id="36" name="Picture 51">
                <a:extLst>
                  <a:ext uri="{FF2B5EF4-FFF2-40B4-BE49-F238E27FC236}">
                    <a16:creationId xmlns:a16="http://schemas.microsoft.com/office/drawing/2014/main" id="{4BB65DA9-8EB1-465D-A425-33D1DE9916AD}"/>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50A1AEA5-A6A6-4EE7-85AB-8CCF7CAD419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42053" y="1759121"/>
                <a:ext cx="1026083" cy="596033"/>
              </a:xfrm>
              <a:prstGeom prst="rect">
                <a:avLst/>
              </a:prstGeom>
            </p:spPr>
          </p:pic>
          <p:sp>
            <p:nvSpPr>
              <p:cNvPr id="38" name="Freeform 16">
                <a:extLst>
                  <a:ext uri="{FF2B5EF4-FFF2-40B4-BE49-F238E27FC236}">
                    <a16:creationId xmlns:a16="http://schemas.microsoft.com/office/drawing/2014/main" id="{0D98840C-001D-4F4F-A63C-D023B3BAD55C}"/>
                  </a:ext>
                </a:extLst>
              </p:cNvPr>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353535"/>
              </a:solidFill>
              <a:ln>
                <a:noFill/>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20" name="Freeform 47">
            <a:extLst>
              <a:ext uri="{FF2B5EF4-FFF2-40B4-BE49-F238E27FC236}">
                <a16:creationId xmlns:a16="http://schemas.microsoft.com/office/drawing/2014/main" id="{C9EBA0EA-1B44-2C47-866F-B5662AF963CD}"/>
              </a:ext>
            </a:extLst>
          </p:cNvPr>
          <p:cNvSpPr/>
          <p:nvPr/>
        </p:nvSpPr>
        <p:spPr>
          <a:xfrm>
            <a:off x="8623631" y="336537"/>
            <a:ext cx="2924464" cy="1703322"/>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lumMod val="40000"/>
              <a:lumOff val="60000"/>
            </a:schemeClr>
          </a:solidFill>
          <a:ln w="57150">
            <a:solidFill>
              <a:schemeClr val="accent1">
                <a:lumMod val="60000"/>
                <a:lumOff val="40000"/>
              </a:schemeClr>
            </a:solidFill>
          </a:ln>
          <a:effectLst>
            <a:outerShdw blurRad="292100" dist="38100" dir="3600000" sx="101000" sy="101000" algn="tl" rotWithShape="0">
              <a:prstClr val="black">
                <a:alpha val="12000"/>
              </a:prstClr>
            </a:outerShdw>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526">
                    <a:srgbClr val="FFFFFF"/>
                  </a:gs>
                  <a:gs pos="34000">
                    <a:srgbClr val="FFFFFF"/>
                  </a:gs>
                </a:gsLst>
                <a:lin ang="5400000" scaled="0"/>
              </a:gra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72375-B703-FF49-99B9-74F4BEDCC1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4139" y="994020"/>
            <a:ext cx="1834433" cy="967874"/>
          </a:xfrm>
          <a:prstGeom prst="rect">
            <a:avLst/>
          </a:prstGeom>
        </p:spPr>
      </p:pic>
      <p:pic>
        <p:nvPicPr>
          <p:cNvPr id="7" name="Picture 6">
            <a:extLst>
              <a:ext uri="{FF2B5EF4-FFF2-40B4-BE49-F238E27FC236}">
                <a16:creationId xmlns:a16="http://schemas.microsoft.com/office/drawing/2014/main" id="{E9CA53BC-5F41-8B42-B90C-C7CDFCBA7AD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76209" y="1092574"/>
            <a:ext cx="971518" cy="724784"/>
          </a:xfrm>
          <a:prstGeom prst="rect">
            <a:avLst/>
          </a:prstGeom>
        </p:spPr>
      </p:pic>
      <p:sp>
        <p:nvSpPr>
          <p:cNvPr id="22" name="Text Placeholder 2">
            <a:extLst>
              <a:ext uri="{FF2B5EF4-FFF2-40B4-BE49-F238E27FC236}">
                <a16:creationId xmlns:a16="http://schemas.microsoft.com/office/drawing/2014/main" id="{55F8F585-7BC4-4C7D-8BB1-3A3D61681D39}"/>
              </a:ext>
            </a:extLst>
          </p:cNvPr>
          <p:cNvSpPr txBox="1">
            <a:spLocks/>
          </p:cNvSpPr>
          <p:nvPr/>
        </p:nvSpPr>
        <p:spPr>
          <a:xfrm>
            <a:off x="460772" y="1454966"/>
            <a:ext cx="6370613" cy="5013680"/>
          </a:xfrm>
          <a:prstGeom prst="rect">
            <a:avLst/>
          </a:prstGeom>
        </p:spPr>
        <p:txBody>
          <a:bodyPr vert="horz" wrap="square" lIns="0" tIns="0" rIns="0" bIns="0" rtlCol="0" anchor="t">
            <a:spAutoFit/>
          </a:bodyPr>
          <a:lstStyle>
            <a:lvl1pPr marL="231775" indent="-231775" algn="l" defTabSz="914400" rtl="0" eaLnBrk="1" latinLnBrk="0" hangingPunct="1">
              <a:lnSpc>
                <a:spcPct val="90000"/>
              </a:lnSpc>
              <a:spcBef>
                <a:spcPts val="1224"/>
              </a:spcBef>
              <a:buClr>
                <a:schemeClr val="tx1"/>
              </a:buClr>
              <a:buFont typeface="Wingdings" panose="05000000000000000000" pitchFamily="2" charset="2"/>
              <a:buChar char=""/>
              <a:defRPr sz="2800" b="0" kern="1200">
                <a:solidFill>
                  <a:schemeClr val="tx1"/>
                </a:solidFill>
                <a:latin typeface="Segoe UI Semilight" panose="020B0402040204020203" pitchFamily="34" charset="0"/>
                <a:ea typeface="+mn-ea"/>
                <a:cs typeface="Segoe UI Semilight" panose="020B0402040204020203" pitchFamily="34" charset="0"/>
              </a:defRPr>
            </a:lvl1pPr>
            <a:lvl2pPr marL="427038" indent="-171450" algn="l" defTabSz="914400" rtl="0" eaLnBrk="1" latinLnBrk="0" hangingPunct="1">
              <a:lnSpc>
                <a:spcPct val="90000"/>
              </a:lnSpc>
              <a:spcBef>
                <a:spcPts val="500"/>
              </a:spcBef>
              <a:buFont typeface="Wingdings" panose="05000000000000000000" pitchFamily="2" charset="2"/>
              <a:buChar char=""/>
              <a:defRPr sz="2000" b="0" kern="1200">
                <a:solidFill>
                  <a:schemeClr val="tx1"/>
                </a:solidFill>
                <a:latin typeface="+mn-lt"/>
                <a:ea typeface="+mn-ea"/>
                <a:cs typeface="+mn-cs"/>
              </a:defRPr>
            </a:lvl2pPr>
            <a:lvl3pPr marL="639763" indent="-188913" algn="l" defTabSz="914400" rtl="0" eaLnBrk="1" latinLnBrk="0" hangingPunct="1">
              <a:lnSpc>
                <a:spcPct val="90000"/>
              </a:lnSpc>
              <a:spcBef>
                <a:spcPts val="500"/>
              </a:spcBef>
              <a:buFont typeface="Wingdings" panose="05000000000000000000" pitchFamily="2" charset="2"/>
              <a:buChar char=""/>
              <a:tabLst/>
              <a:defRPr sz="1600" b="0" kern="1200">
                <a:solidFill>
                  <a:schemeClr val="tx1"/>
                </a:solidFill>
                <a:latin typeface="+mn-lt"/>
                <a:ea typeface="+mn-ea"/>
                <a:cs typeface="+mn-cs"/>
              </a:defRPr>
            </a:lvl3pPr>
            <a:lvl4pPr marL="828675" indent="-176213" algn="l" defTabSz="914400" rtl="0" eaLnBrk="1" latinLnBrk="0" hangingPunct="1">
              <a:lnSpc>
                <a:spcPct val="90000"/>
              </a:lnSpc>
              <a:spcBef>
                <a:spcPts val="500"/>
              </a:spcBef>
              <a:buFont typeface="Wingdings" panose="05000000000000000000" pitchFamily="2" charset="2"/>
              <a:buChar char=""/>
              <a:defRPr sz="1400" b="0" kern="1200">
                <a:solidFill>
                  <a:schemeClr val="tx1"/>
                </a:solidFill>
                <a:latin typeface="+mn-lt"/>
                <a:ea typeface="+mn-ea"/>
                <a:cs typeface="+mn-cs"/>
              </a:defRPr>
            </a:lvl4pPr>
            <a:lvl5pPr marL="1023938" indent="-169863" algn="l" defTabSz="914400" rtl="0" eaLnBrk="1" latinLnBrk="0" hangingPunct="1">
              <a:lnSpc>
                <a:spcPct val="90000"/>
              </a:lnSpc>
              <a:spcBef>
                <a:spcPts val="500"/>
              </a:spcBef>
              <a:buFont typeface="Wingdings" panose="05000000000000000000" pitchFamily="2" charset="2"/>
              <a:buChar char=""/>
              <a:tabLst/>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224"/>
              </a:spcBef>
              <a:spcAft>
                <a:spcPts val="0"/>
              </a:spcAft>
              <a:buClr>
                <a:srgbClr val="000000"/>
              </a:buClr>
              <a:buSzTx/>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light"/>
                <a:ea typeface="+mn-ea"/>
                <a:cs typeface="Segoe UI Semilight"/>
              </a:rPr>
              <a:t>Direct – 10 Gbps or 100 Gbps to Azure</a:t>
            </a:r>
            <a:endParaRPr kumimoji="0" lang="en-US" sz="2000" b="1" i="0" u="none" strike="noStrike" kern="1200" cap="none" spc="0" normalizeH="0" baseline="0" noProof="0">
              <a:ln>
                <a:noFill/>
              </a:ln>
              <a:solidFill>
                <a:srgbClr val="F14001"/>
              </a:solidFill>
              <a:effectLst/>
              <a:uLnTx/>
              <a:uFillTx/>
              <a:latin typeface="Segoe UI Semilight"/>
              <a:ea typeface="+mn-ea"/>
              <a:cs typeface="Segoe UI Semilight"/>
            </a:endParaRP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Customers given LOA for dual 10/100G connections to ExpressRoute routers</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Optimized for massive data ingestion to Azure Storage, Cosmos DB, Azure SQL</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 demand due to compliance</a:t>
            </a:r>
            <a:endParaRPr kumimoji="0" lang="en-US" sz="1800" b="0" i="0" u="none" strike="noStrike" kern="1200" cap="none" spc="0" normalizeH="0" baseline="0" noProof="0">
              <a:ln>
                <a:noFill/>
              </a:ln>
              <a:solidFill>
                <a:srgbClr val="000000"/>
              </a:solidFill>
              <a:effectLst/>
              <a:uLnTx/>
              <a:uFillTx/>
              <a:latin typeface="Segoe UI Semilight"/>
              <a:ea typeface="+mn-ea"/>
              <a:cs typeface="Segoe UI Semilight"/>
            </a:endParaRP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New 40G, 100G circuits on 100 Gbps ExpressRoute Direct</a:t>
            </a:r>
            <a:endParaRPr kumimoji="0" lang="en-US" sz="2400" b="0" i="0" u="none" strike="noStrike" kern="1200" cap="none" spc="0" normalizeH="0" baseline="0" noProof="0">
              <a:ln>
                <a:noFill/>
              </a:ln>
              <a:solidFill>
                <a:srgbClr val="F1400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50000"/>
              </a:lnSpc>
              <a:spcBef>
                <a:spcPts val="1224"/>
              </a:spcBef>
              <a:spcAft>
                <a:spcPts val="0"/>
              </a:spcAft>
              <a:buClr>
                <a:srgbClr val="000000"/>
              </a:buClr>
              <a:buSzTx/>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light"/>
                <a:ea typeface="+mn-ea"/>
                <a:cs typeface="Segoe UI Semilight"/>
              </a:rPr>
              <a:t>Fast path – Up to 100Gbps to VNet – no gateway in the data path</a:t>
            </a:r>
          </a:p>
          <a:p>
            <a:pPr marL="231775" marR="0" lvl="0" indent="-231775" algn="l" defTabSz="914400" rtl="0" eaLnBrk="1" fontAlgn="auto" latinLnBrk="0" hangingPunct="1">
              <a:lnSpc>
                <a:spcPct val="15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Higher single TCP flow throughput</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Higher packets per second, connections per second</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Lower and more predictable end-to-end latency</a:t>
            </a:r>
          </a:p>
          <a:p>
            <a:pPr marL="231775" marR="0" lvl="0" indent="-231775" algn="l" defTabSz="914400" rtl="0" eaLnBrk="1" fontAlgn="auto" latinLnBrk="0" hangingPunct="1">
              <a:lnSpc>
                <a:spcPct val="90000"/>
              </a:lnSpc>
              <a:spcBef>
                <a:spcPts val="0"/>
              </a:spcBef>
              <a:spcAft>
                <a:spcPts val="600"/>
              </a:spcAft>
              <a:buClr>
                <a:srgbClr val="000000"/>
              </a:buClr>
              <a:buSzTx/>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Segoe UI Semilight"/>
                <a:ea typeface="+mn-ea"/>
                <a:cs typeface="Segoe UI Semilight"/>
              </a:rPr>
              <a:t>Improved reliability</a:t>
            </a:r>
            <a:br>
              <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br>
            <a:endParaRPr kumimoji="0" lang="en-US" sz="20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 name="Title 1">
            <a:extLst>
              <a:ext uri="{FF2B5EF4-FFF2-40B4-BE49-F238E27FC236}">
                <a16:creationId xmlns:a16="http://schemas.microsoft.com/office/drawing/2014/main" id="{635041A3-1B83-45BD-9C57-3A380ECF2CBC}"/>
              </a:ext>
            </a:extLst>
          </p:cNvPr>
          <p:cNvSpPr>
            <a:spLocks noGrp="1"/>
          </p:cNvSpPr>
          <p:nvPr>
            <p:ph type="title"/>
          </p:nvPr>
        </p:nvSpPr>
        <p:spPr>
          <a:xfrm>
            <a:off x="1071538" y="172255"/>
            <a:ext cx="7425913" cy="553998"/>
          </a:xfrm>
        </p:spPr>
        <p:txBody>
          <a:bodyPr/>
          <a:lstStyle/>
          <a:p>
            <a:r>
              <a:rPr lang="en-US" sz="3600"/>
              <a:t>ExpressRoute </a:t>
            </a:r>
            <a:r>
              <a:rPr lang="en-US"/>
              <a:t>Direct</a:t>
            </a:r>
            <a:endParaRPr lang="en-US" sz="1800"/>
          </a:p>
        </p:txBody>
      </p:sp>
      <p:pic>
        <p:nvPicPr>
          <p:cNvPr id="24" name="Picture 23">
            <a:extLst>
              <a:ext uri="{FF2B5EF4-FFF2-40B4-BE49-F238E27FC236}">
                <a16:creationId xmlns:a16="http://schemas.microsoft.com/office/drawing/2014/main" id="{CCF2B419-D297-435B-B4BF-5DD154DF80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0600859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95B41-659B-46BA-AB38-B56936D1688C}"/>
              </a:ext>
            </a:extLst>
          </p:cNvPr>
          <p:cNvSpPr>
            <a:spLocks noGrp="1"/>
          </p:cNvSpPr>
          <p:nvPr>
            <p:ph type="body" sz="quarter" idx="10"/>
          </p:nvPr>
        </p:nvSpPr>
        <p:spPr>
          <a:xfrm>
            <a:off x="150552" y="1566640"/>
            <a:ext cx="6187099" cy="4755148"/>
          </a:xfrm>
        </p:spPr>
        <p:txBody>
          <a:bodyPr vert="horz" wrap="square" lIns="146304" tIns="91440" rIns="146304" bIns="91440" rtlCol="0" anchor="t">
            <a:spAutoFit/>
          </a:bodyPr>
          <a:lstStyle/>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Access only Azure regions in the same</a:t>
            </a:r>
            <a:br>
              <a:rPr lang="en-US" sz="1800">
                <a:solidFill>
                  <a:schemeClr val="tx1"/>
                </a:solidFill>
                <a:latin typeface="Segoe UI Semilight"/>
                <a:cs typeface="Segoe UI Semilight"/>
              </a:rPr>
            </a:br>
            <a:r>
              <a:rPr lang="en-US" sz="1800">
                <a:solidFill>
                  <a:schemeClr val="tx1"/>
                </a:solidFill>
                <a:latin typeface="Segoe UI Semilight"/>
                <a:cs typeface="Segoe UI Semilight"/>
              </a:rPr>
              <a:t>metro as ER site</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No egress data transfer charges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Available on ExpressRoute Direct</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Not available at sites far from Azure datacenters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ExpressRoute circuit types</a:t>
            </a:r>
          </a:p>
          <a:p>
            <a:pPr marL="231775" indent="-231775" defTabSz="914400">
              <a:spcBef>
                <a:spcPts val="0"/>
              </a:spcBef>
              <a:spcAft>
                <a:spcPts val="600"/>
              </a:spcAft>
              <a:buClr>
                <a:schemeClr val="tx1"/>
              </a:buClr>
              <a:buFont typeface="Wingdings" pitchFamily="2" charset="2"/>
              <a:buChar char="§"/>
            </a:pPr>
            <a:endParaRPr lang="en-US" sz="1800">
              <a:solidFill>
                <a:schemeClr val="tx1"/>
              </a:solidFill>
              <a:latin typeface="Segoe UI Semilight"/>
              <a:cs typeface="Segoe UI Semilight"/>
            </a:endParaRP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Local: access nearby Azure datacenters</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Standard: access Azure regions in same geo</a:t>
            </a:r>
          </a:p>
          <a:p>
            <a:pPr marL="231775" indent="-231775" defTabSz="914400">
              <a:spcBef>
                <a:spcPts val="0"/>
              </a:spcBef>
              <a:spcAft>
                <a:spcPts val="600"/>
              </a:spcAft>
              <a:buClr>
                <a:schemeClr val="tx1"/>
              </a:buClr>
              <a:buFont typeface="Wingdings" pitchFamily="2" charset="2"/>
              <a:buChar char="§"/>
            </a:pPr>
            <a:r>
              <a:rPr lang="en-US" sz="1800">
                <a:solidFill>
                  <a:schemeClr val="tx1"/>
                </a:solidFill>
                <a:latin typeface="Segoe UI Semilight"/>
                <a:cs typeface="Segoe UI Semilight"/>
              </a:rPr>
              <a:t>	Premium: global</a:t>
            </a:r>
          </a:p>
          <a:p>
            <a:endParaRPr lang="en-US" sz="2400">
              <a:latin typeface="+mn-lt"/>
              <a:cs typeface="Segoe UI Light"/>
            </a:endParaRPr>
          </a:p>
        </p:txBody>
      </p:sp>
      <p:graphicFrame>
        <p:nvGraphicFramePr>
          <p:cNvPr id="9" name="Table 8">
            <a:extLst>
              <a:ext uri="{FF2B5EF4-FFF2-40B4-BE49-F238E27FC236}">
                <a16:creationId xmlns:a16="http://schemas.microsoft.com/office/drawing/2014/main" id="{0FBCD7C9-4C2F-41B4-9F92-56899A143780}"/>
              </a:ext>
            </a:extLst>
          </p:cNvPr>
          <p:cNvGraphicFramePr>
            <a:graphicFrameLocks noGrp="1"/>
          </p:cNvGraphicFramePr>
          <p:nvPr/>
        </p:nvGraphicFramePr>
        <p:xfrm>
          <a:off x="6081059" y="551830"/>
          <a:ext cx="2868892" cy="5973168"/>
        </p:xfrm>
        <a:graphic>
          <a:graphicData uri="http://schemas.openxmlformats.org/drawingml/2006/table">
            <a:tbl>
              <a:tblPr firstRow="1" bandRow="1">
                <a:tableStyleId>{5C22544A-7EE6-4342-B048-85BDC9FD1C3A}</a:tableStyleId>
              </a:tblPr>
              <a:tblGrid>
                <a:gridCol w="1434446">
                  <a:extLst>
                    <a:ext uri="{9D8B030D-6E8A-4147-A177-3AD203B41FA5}">
                      <a16:colId xmlns:a16="http://schemas.microsoft.com/office/drawing/2014/main" val="769613672"/>
                    </a:ext>
                  </a:extLst>
                </a:gridCol>
                <a:gridCol w="1434446">
                  <a:extLst>
                    <a:ext uri="{9D8B030D-6E8A-4147-A177-3AD203B41FA5}">
                      <a16:colId xmlns:a16="http://schemas.microsoft.com/office/drawing/2014/main" val="3769409145"/>
                    </a:ext>
                  </a:extLst>
                </a:gridCol>
              </a:tblGrid>
              <a:tr h="278212">
                <a:tc>
                  <a:txBody>
                    <a:bodyPr/>
                    <a:lstStyle/>
                    <a:p>
                      <a:r>
                        <a:rPr lang="en-US" sz="1400"/>
                        <a:t>ER Site</a:t>
                      </a:r>
                    </a:p>
                  </a:txBody>
                  <a:tcPr/>
                </a:tc>
                <a:tc>
                  <a:txBody>
                    <a:bodyPr/>
                    <a:lstStyle/>
                    <a:p>
                      <a:r>
                        <a:rPr lang="en-US" sz="1400"/>
                        <a:t>Local Azure DC</a:t>
                      </a:r>
                    </a:p>
                  </a:txBody>
                  <a:tcPr/>
                </a:tc>
                <a:extLst>
                  <a:ext uri="{0D108BD9-81ED-4DB2-BD59-A6C34878D82A}">
                    <a16:rowId xmlns:a16="http://schemas.microsoft.com/office/drawing/2014/main" val="22617044"/>
                  </a:ext>
                </a:extLst>
              </a:tr>
              <a:tr h="214982">
                <a:tc>
                  <a:txBody>
                    <a:bodyPr/>
                    <a:lstStyle/>
                    <a:p>
                      <a:r>
                        <a:rPr lang="en-US" sz="1000" b="1">
                          <a:latin typeface="Calibri" panose="020F0502020204030204" pitchFamily="34" charset="0"/>
                          <a:cs typeface="Calibri" panose="020F0502020204030204" pitchFamily="34" charset="0"/>
                        </a:rPr>
                        <a:t>Amsterdam</a:t>
                      </a:r>
                    </a:p>
                  </a:txBody>
                  <a:tcPr marT="27432" marB="27432"/>
                </a:tc>
                <a:tc>
                  <a:txBody>
                    <a:bodyPr/>
                    <a:lstStyle/>
                    <a:p>
                      <a:r>
                        <a:rPr lang="en-US" sz="1000" b="1">
                          <a:latin typeface="Calibri" panose="020F0502020204030204" pitchFamily="34" charset="0"/>
                          <a:cs typeface="Calibri" panose="020F0502020204030204" pitchFamily="34" charset="0"/>
                        </a:rPr>
                        <a:t>West Europe</a:t>
                      </a:r>
                    </a:p>
                  </a:txBody>
                  <a:tcPr marT="27432" marB="27432"/>
                </a:tc>
                <a:extLst>
                  <a:ext uri="{0D108BD9-81ED-4DB2-BD59-A6C34878D82A}">
                    <a16:rowId xmlns:a16="http://schemas.microsoft.com/office/drawing/2014/main" val="1163915672"/>
                  </a:ext>
                </a:extLst>
              </a:tr>
              <a:tr h="214982">
                <a:tc>
                  <a:txBody>
                    <a:bodyPr/>
                    <a:lstStyle/>
                    <a:p>
                      <a:r>
                        <a:rPr lang="en-US" sz="1000" b="1">
                          <a:latin typeface="Calibri" panose="020F0502020204030204" pitchFamily="34" charset="0"/>
                          <a:cs typeface="Calibri" panose="020F0502020204030204" pitchFamily="34" charset="0"/>
                        </a:rPr>
                        <a:t>Amsterdam2</a:t>
                      </a:r>
                    </a:p>
                  </a:txBody>
                  <a:tcPr marT="27432" marB="27432"/>
                </a:tc>
                <a:tc>
                  <a:txBody>
                    <a:bodyPr/>
                    <a:lstStyle/>
                    <a:p>
                      <a:r>
                        <a:rPr lang="en-US" sz="1000" b="1">
                          <a:latin typeface="Calibri" panose="020F0502020204030204" pitchFamily="34" charset="0"/>
                          <a:cs typeface="Calibri" panose="020F0502020204030204" pitchFamily="34" charset="0"/>
                        </a:rPr>
                        <a:t>West Europe</a:t>
                      </a:r>
                    </a:p>
                  </a:txBody>
                  <a:tcPr marT="27432" marB="27432"/>
                </a:tc>
                <a:extLst>
                  <a:ext uri="{0D108BD9-81ED-4DB2-BD59-A6C34878D82A}">
                    <a16:rowId xmlns:a16="http://schemas.microsoft.com/office/drawing/2014/main" val="3921859834"/>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Atlanta</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391123660"/>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Auckland</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911126435"/>
                  </a:ext>
                </a:extLst>
              </a:tr>
              <a:tr h="214982">
                <a:tc>
                  <a:txBody>
                    <a:bodyPr/>
                    <a:lstStyle/>
                    <a:p>
                      <a:r>
                        <a:rPr lang="en-US" sz="1000" b="1">
                          <a:latin typeface="Calibri" panose="020F0502020204030204" pitchFamily="34" charset="0"/>
                          <a:cs typeface="Calibri" panose="020F0502020204030204" pitchFamily="34" charset="0"/>
                        </a:rPr>
                        <a:t>Busan</a:t>
                      </a:r>
                    </a:p>
                  </a:txBody>
                  <a:tcPr marT="27432" marB="27432"/>
                </a:tc>
                <a:tc>
                  <a:txBody>
                    <a:bodyPr/>
                    <a:lstStyle/>
                    <a:p>
                      <a:r>
                        <a:rPr lang="en-US" sz="1000" b="1">
                          <a:latin typeface="Calibri" panose="020F0502020204030204" pitchFamily="34" charset="0"/>
                          <a:cs typeface="Calibri" panose="020F0502020204030204" pitchFamily="34" charset="0"/>
                        </a:rPr>
                        <a:t>Korea South</a:t>
                      </a:r>
                    </a:p>
                  </a:txBody>
                  <a:tcPr marT="27432" marB="27432"/>
                </a:tc>
                <a:extLst>
                  <a:ext uri="{0D108BD9-81ED-4DB2-BD59-A6C34878D82A}">
                    <a16:rowId xmlns:a16="http://schemas.microsoft.com/office/drawing/2014/main" val="2419502320"/>
                  </a:ext>
                </a:extLst>
              </a:tr>
              <a:tr h="214982">
                <a:tc>
                  <a:txBody>
                    <a:bodyPr/>
                    <a:lstStyle/>
                    <a:p>
                      <a:r>
                        <a:rPr lang="en-US" sz="1000" b="1">
                          <a:latin typeface="Calibri" panose="020F0502020204030204" pitchFamily="34" charset="0"/>
                          <a:cs typeface="Calibri" panose="020F0502020204030204" pitchFamily="34" charset="0"/>
                        </a:rPr>
                        <a:t>Canberra</a:t>
                      </a:r>
                    </a:p>
                  </a:txBody>
                  <a:tcPr marT="27432" marB="27432"/>
                </a:tc>
                <a:tc>
                  <a:txBody>
                    <a:bodyPr/>
                    <a:lstStyle/>
                    <a:p>
                      <a:r>
                        <a:rPr lang="en-US" sz="1000" b="1">
                          <a:latin typeface="Calibri" panose="020F0502020204030204" pitchFamily="34" charset="0"/>
                          <a:cs typeface="Calibri" panose="020F0502020204030204" pitchFamily="34" charset="0"/>
                        </a:rPr>
                        <a:t>Australia Central</a:t>
                      </a:r>
                    </a:p>
                  </a:txBody>
                  <a:tcPr marT="27432" marB="27432"/>
                </a:tc>
                <a:extLst>
                  <a:ext uri="{0D108BD9-81ED-4DB2-BD59-A6C34878D82A}">
                    <a16:rowId xmlns:a16="http://schemas.microsoft.com/office/drawing/2014/main" val="1102480144"/>
                  </a:ext>
                </a:extLst>
              </a:tr>
              <a:tr h="214982">
                <a:tc>
                  <a:txBody>
                    <a:bodyPr/>
                    <a:lstStyle/>
                    <a:p>
                      <a:r>
                        <a:rPr lang="en-US" sz="1000" b="1">
                          <a:latin typeface="Calibri" panose="020F0502020204030204" pitchFamily="34" charset="0"/>
                          <a:cs typeface="Calibri" panose="020F0502020204030204" pitchFamily="34" charset="0"/>
                        </a:rPr>
                        <a:t>Canberra2</a:t>
                      </a:r>
                    </a:p>
                  </a:txBody>
                  <a:tcPr marT="27432" marB="27432"/>
                </a:tc>
                <a:tc>
                  <a:txBody>
                    <a:bodyPr/>
                    <a:lstStyle/>
                    <a:p>
                      <a:r>
                        <a:rPr lang="en-US" sz="1000" b="1">
                          <a:latin typeface="Calibri" panose="020F0502020204030204" pitchFamily="34" charset="0"/>
                          <a:cs typeface="Calibri" panose="020F0502020204030204" pitchFamily="34" charset="0"/>
                        </a:rPr>
                        <a:t>Australia Central2</a:t>
                      </a:r>
                    </a:p>
                  </a:txBody>
                  <a:tcPr marT="27432" marB="27432"/>
                </a:tc>
                <a:extLst>
                  <a:ext uri="{0D108BD9-81ED-4DB2-BD59-A6C34878D82A}">
                    <a16:rowId xmlns:a16="http://schemas.microsoft.com/office/drawing/2014/main" val="1356821911"/>
                  </a:ext>
                </a:extLst>
              </a:tr>
              <a:tr h="214982">
                <a:tc>
                  <a:txBody>
                    <a:bodyPr/>
                    <a:lstStyle/>
                    <a:p>
                      <a:r>
                        <a:rPr lang="en-US" sz="1000" b="1">
                          <a:latin typeface="Calibri" panose="020F0502020204030204" pitchFamily="34" charset="0"/>
                          <a:cs typeface="Calibri" panose="020F0502020204030204" pitchFamily="34" charset="0"/>
                        </a:rPr>
                        <a:t>Cape Town</a:t>
                      </a:r>
                    </a:p>
                  </a:txBody>
                  <a:tcPr marT="27432" marB="27432"/>
                </a:tc>
                <a:tc>
                  <a:txBody>
                    <a:bodyPr/>
                    <a:lstStyle/>
                    <a:p>
                      <a:r>
                        <a:rPr lang="en-US" sz="1000" b="1">
                          <a:latin typeface="Calibri" panose="020F0502020204030204" pitchFamily="34" charset="0"/>
                          <a:cs typeface="Calibri" panose="020F0502020204030204" pitchFamily="34" charset="0"/>
                        </a:rPr>
                        <a:t>South Africa West</a:t>
                      </a:r>
                    </a:p>
                  </a:txBody>
                  <a:tcPr marT="27432" marB="27432"/>
                </a:tc>
                <a:extLst>
                  <a:ext uri="{0D108BD9-81ED-4DB2-BD59-A6C34878D82A}">
                    <a16:rowId xmlns:a16="http://schemas.microsoft.com/office/drawing/2014/main" val="95429927"/>
                  </a:ext>
                </a:extLst>
              </a:tr>
              <a:tr h="214982">
                <a:tc>
                  <a:txBody>
                    <a:bodyPr/>
                    <a:lstStyle/>
                    <a:p>
                      <a:r>
                        <a:rPr lang="en-US" sz="1000" b="1">
                          <a:latin typeface="Calibri" panose="020F0502020204030204" pitchFamily="34" charset="0"/>
                          <a:cs typeface="Calibri" panose="020F0502020204030204" pitchFamily="34" charset="0"/>
                        </a:rPr>
                        <a:t>Chennai</a:t>
                      </a:r>
                    </a:p>
                  </a:txBody>
                  <a:tcPr marT="27432" marB="27432"/>
                </a:tc>
                <a:tc>
                  <a:txBody>
                    <a:bodyPr/>
                    <a:lstStyle/>
                    <a:p>
                      <a:r>
                        <a:rPr lang="en-US" sz="1000" b="1">
                          <a:latin typeface="Calibri" panose="020F0502020204030204" pitchFamily="34" charset="0"/>
                          <a:cs typeface="Calibri" panose="020F0502020204030204" pitchFamily="34" charset="0"/>
                        </a:rPr>
                        <a:t>South India</a:t>
                      </a:r>
                    </a:p>
                  </a:txBody>
                  <a:tcPr marT="27432" marB="27432"/>
                </a:tc>
                <a:extLst>
                  <a:ext uri="{0D108BD9-81ED-4DB2-BD59-A6C34878D82A}">
                    <a16:rowId xmlns:a16="http://schemas.microsoft.com/office/drawing/2014/main" val="2946847484"/>
                  </a:ext>
                </a:extLst>
              </a:tr>
              <a:tr h="214982">
                <a:tc>
                  <a:txBody>
                    <a:bodyPr/>
                    <a:lstStyle/>
                    <a:p>
                      <a:r>
                        <a:rPr lang="en-US" sz="1000" b="1">
                          <a:latin typeface="Calibri" panose="020F0502020204030204" pitchFamily="34" charset="0"/>
                          <a:cs typeface="Calibri" panose="020F0502020204030204" pitchFamily="34" charset="0"/>
                        </a:rPr>
                        <a:t>Chennai2</a:t>
                      </a:r>
                    </a:p>
                  </a:txBody>
                  <a:tcPr marT="27432" marB="27432"/>
                </a:tc>
                <a:tc>
                  <a:txBody>
                    <a:bodyPr/>
                    <a:lstStyle/>
                    <a:p>
                      <a:r>
                        <a:rPr lang="en-US" sz="1000" b="1">
                          <a:latin typeface="Calibri" panose="020F0502020204030204" pitchFamily="34" charset="0"/>
                          <a:cs typeface="Calibri" panose="020F0502020204030204" pitchFamily="34" charset="0"/>
                        </a:rPr>
                        <a:t>South India</a:t>
                      </a:r>
                    </a:p>
                  </a:txBody>
                  <a:tcPr marT="27432" marB="27432"/>
                </a:tc>
                <a:extLst>
                  <a:ext uri="{0D108BD9-81ED-4DB2-BD59-A6C34878D82A}">
                    <a16:rowId xmlns:a16="http://schemas.microsoft.com/office/drawing/2014/main" val="1590141383"/>
                  </a:ext>
                </a:extLst>
              </a:tr>
              <a:tr h="214982">
                <a:tc>
                  <a:txBody>
                    <a:bodyPr/>
                    <a:lstStyle/>
                    <a:p>
                      <a:r>
                        <a:rPr lang="en-US" sz="1000" b="1">
                          <a:latin typeface="Calibri" panose="020F0502020204030204" pitchFamily="34" charset="0"/>
                          <a:cs typeface="Calibri" panose="020F0502020204030204" pitchFamily="34" charset="0"/>
                        </a:rPr>
                        <a:t>Chicago</a:t>
                      </a:r>
                    </a:p>
                  </a:txBody>
                  <a:tcPr marT="27432" marB="27432"/>
                </a:tc>
                <a:tc>
                  <a:txBody>
                    <a:bodyPr/>
                    <a:lstStyle/>
                    <a:p>
                      <a:r>
                        <a:rPr lang="en-US" sz="1000" b="1">
                          <a:latin typeface="Calibri" panose="020F0502020204030204" pitchFamily="34" charset="0"/>
                          <a:cs typeface="Calibri" panose="020F0502020204030204" pitchFamily="34" charset="0"/>
                        </a:rPr>
                        <a:t>North Central US</a:t>
                      </a:r>
                    </a:p>
                  </a:txBody>
                  <a:tcPr marT="27432" marB="27432"/>
                </a:tc>
                <a:extLst>
                  <a:ext uri="{0D108BD9-81ED-4DB2-BD59-A6C34878D82A}">
                    <a16:rowId xmlns:a16="http://schemas.microsoft.com/office/drawing/2014/main" val="1728261909"/>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Dallas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143151624"/>
                  </a:ext>
                </a:extLst>
              </a:tr>
              <a:tr h="214982">
                <a:tc>
                  <a:txBody>
                    <a:bodyPr/>
                    <a:lstStyle/>
                    <a:p>
                      <a:r>
                        <a:rPr lang="en-US" sz="1000" b="1">
                          <a:latin typeface="Calibri" panose="020F0502020204030204" pitchFamily="34" charset="0"/>
                          <a:cs typeface="Calibri" panose="020F0502020204030204" pitchFamily="34" charset="0"/>
                        </a:rPr>
                        <a:t>Denver</a:t>
                      </a:r>
                    </a:p>
                  </a:txBody>
                  <a:tcPr marT="27432" marB="27432"/>
                </a:tc>
                <a:tc>
                  <a:txBody>
                    <a:bodyPr/>
                    <a:lstStyle/>
                    <a:p>
                      <a:r>
                        <a:rPr lang="en-US" sz="1000" b="1">
                          <a:latin typeface="Calibri" panose="020F0502020204030204" pitchFamily="34" charset="0"/>
                          <a:cs typeface="Calibri" panose="020F0502020204030204" pitchFamily="34" charset="0"/>
                        </a:rPr>
                        <a:t>West Central US</a:t>
                      </a:r>
                    </a:p>
                  </a:txBody>
                  <a:tcPr marT="27432" marB="27432"/>
                </a:tc>
                <a:extLst>
                  <a:ext uri="{0D108BD9-81ED-4DB2-BD59-A6C34878D82A}">
                    <a16:rowId xmlns:a16="http://schemas.microsoft.com/office/drawing/2014/main" val="77626172"/>
                  </a:ext>
                </a:extLst>
              </a:tr>
              <a:tr h="214982">
                <a:tc>
                  <a:txBody>
                    <a:bodyPr/>
                    <a:lstStyle/>
                    <a:p>
                      <a:r>
                        <a:rPr lang="en-US" sz="1000" b="1">
                          <a:latin typeface="Calibri" panose="020F0502020204030204" pitchFamily="34" charset="0"/>
                          <a:cs typeface="Calibri" panose="020F0502020204030204" pitchFamily="34" charset="0"/>
                        </a:rPr>
                        <a:t>Dublin</a:t>
                      </a:r>
                    </a:p>
                  </a:txBody>
                  <a:tcPr marT="27432" marB="27432"/>
                </a:tc>
                <a:tc>
                  <a:txBody>
                    <a:bodyPr/>
                    <a:lstStyle/>
                    <a:p>
                      <a:r>
                        <a:rPr lang="en-US" sz="1000" b="1">
                          <a:latin typeface="Calibri" panose="020F0502020204030204" pitchFamily="34" charset="0"/>
                          <a:cs typeface="Calibri" panose="020F0502020204030204" pitchFamily="34" charset="0"/>
                        </a:rPr>
                        <a:t>North Europe</a:t>
                      </a:r>
                    </a:p>
                  </a:txBody>
                  <a:tcPr marT="27432" marB="27432"/>
                </a:tc>
                <a:extLst>
                  <a:ext uri="{0D108BD9-81ED-4DB2-BD59-A6C34878D82A}">
                    <a16:rowId xmlns:a16="http://schemas.microsoft.com/office/drawing/2014/main" val="3674267000"/>
                  </a:ext>
                </a:extLst>
              </a:tr>
              <a:tr h="217942">
                <a:tc>
                  <a:txBody>
                    <a:bodyPr/>
                    <a:lstStyle/>
                    <a:p>
                      <a:r>
                        <a:rPr lang="en-US" sz="1000" b="1">
                          <a:solidFill>
                            <a:srgbClr val="FF0000"/>
                          </a:solidFill>
                          <a:latin typeface="Calibri" panose="020F0502020204030204" pitchFamily="34" charset="0"/>
                          <a:cs typeface="Calibri" panose="020F0502020204030204" pitchFamily="34" charset="0"/>
                        </a:rPr>
                        <a:t>Frankfurt*</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0266037"/>
                  </a:ext>
                </a:extLst>
              </a:tr>
              <a:tr h="214982">
                <a:tc>
                  <a:txBody>
                    <a:bodyPr/>
                    <a:lstStyle/>
                    <a:p>
                      <a:r>
                        <a:rPr lang="en-US" sz="1000" b="1">
                          <a:latin typeface="Calibri" panose="020F0502020204030204" pitchFamily="34" charset="0"/>
                          <a:cs typeface="Calibri" panose="020F0502020204030204" pitchFamily="34" charset="0"/>
                        </a:rPr>
                        <a:t>Hong Kong</a:t>
                      </a:r>
                    </a:p>
                  </a:txBody>
                  <a:tcPr marT="27432" marB="27432"/>
                </a:tc>
                <a:tc>
                  <a:txBody>
                    <a:bodyPr/>
                    <a:lstStyle/>
                    <a:p>
                      <a:r>
                        <a:rPr lang="en-US" sz="1000" b="1">
                          <a:latin typeface="Calibri" panose="020F0502020204030204" pitchFamily="34" charset="0"/>
                          <a:cs typeface="Calibri" panose="020F0502020204030204" pitchFamily="34" charset="0"/>
                        </a:rPr>
                        <a:t>East Asia</a:t>
                      </a:r>
                    </a:p>
                  </a:txBody>
                  <a:tcPr marT="27432" marB="27432"/>
                </a:tc>
                <a:extLst>
                  <a:ext uri="{0D108BD9-81ED-4DB2-BD59-A6C34878D82A}">
                    <a16:rowId xmlns:a16="http://schemas.microsoft.com/office/drawing/2014/main" val="4093037991"/>
                  </a:ext>
                </a:extLst>
              </a:tr>
              <a:tr h="214982">
                <a:tc>
                  <a:txBody>
                    <a:bodyPr/>
                    <a:lstStyle/>
                    <a:p>
                      <a:r>
                        <a:rPr lang="en-US" sz="1000" b="1">
                          <a:latin typeface="Calibri" panose="020F0502020204030204" pitchFamily="34" charset="0"/>
                          <a:cs typeface="Calibri" panose="020F0502020204030204" pitchFamily="34" charset="0"/>
                        </a:rPr>
                        <a:t>Johannesburg</a:t>
                      </a:r>
                    </a:p>
                  </a:txBody>
                  <a:tcPr marT="27432" marB="27432"/>
                </a:tc>
                <a:tc>
                  <a:txBody>
                    <a:bodyPr/>
                    <a:lstStyle/>
                    <a:p>
                      <a:r>
                        <a:rPr lang="en-US" sz="1000" b="1">
                          <a:latin typeface="Calibri" panose="020F0502020204030204" pitchFamily="34" charset="0"/>
                          <a:cs typeface="Calibri" panose="020F0502020204030204" pitchFamily="34" charset="0"/>
                        </a:rPr>
                        <a:t>South Africa North</a:t>
                      </a:r>
                    </a:p>
                  </a:txBody>
                  <a:tcPr marT="27432" marB="27432"/>
                </a:tc>
                <a:extLst>
                  <a:ext uri="{0D108BD9-81ED-4DB2-BD59-A6C34878D82A}">
                    <a16:rowId xmlns:a16="http://schemas.microsoft.com/office/drawing/2014/main" val="4198591471"/>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Kuala Lumpur</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676760848"/>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Las Vegas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90936123"/>
                  </a:ext>
                </a:extLst>
              </a:tr>
              <a:tr h="214982">
                <a:tc>
                  <a:txBody>
                    <a:bodyPr/>
                    <a:lstStyle/>
                    <a:p>
                      <a:r>
                        <a:rPr lang="en-US" sz="1000" b="1">
                          <a:latin typeface="Calibri" panose="020F0502020204030204" pitchFamily="34" charset="0"/>
                          <a:cs typeface="Calibri" panose="020F0502020204030204" pitchFamily="34" charset="0"/>
                        </a:rPr>
                        <a:t>London</a:t>
                      </a:r>
                    </a:p>
                  </a:txBody>
                  <a:tcPr marT="27432" marB="27432"/>
                </a:tc>
                <a:tc>
                  <a:txBody>
                    <a:bodyPr/>
                    <a:lstStyle/>
                    <a:p>
                      <a:r>
                        <a:rPr lang="en-US" sz="1000" b="1">
                          <a:latin typeface="Calibri" panose="020F0502020204030204" pitchFamily="34" charset="0"/>
                          <a:cs typeface="Calibri" panose="020F0502020204030204" pitchFamily="34" charset="0"/>
                        </a:rPr>
                        <a:t>UK South</a:t>
                      </a:r>
                    </a:p>
                  </a:txBody>
                  <a:tcPr marT="27432" marB="27432"/>
                </a:tc>
                <a:extLst>
                  <a:ext uri="{0D108BD9-81ED-4DB2-BD59-A6C34878D82A}">
                    <a16:rowId xmlns:a16="http://schemas.microsoft.com/office/drawing/2014/main" val="3289482874"/>
                  </a:ext>
                </a:extLst>
              </a:tr>
              <a:tr h="227628">
                <a:tc>
                  <a:txBody>
                    <a:bodyPr/>
                    <a:lstStyle/>
                    <a:p>
                      <a:r>
                        <a:rPr lang="en-US" sz="1000" b="1">
                          <a:latin typeface="Calibri" panose="020F0502020204030204" pitchFamily="34" charset="0"/>
                          <a:cs typeface="Calibri" panose="020F0502020204030204" pitchFamily="34" charset="0"/>
                        </a:rPr>
                        <a:t>London2</a:t>
                      </a:r>
                    </a:p>
                  </a:txBody>
                  <a:tcPr marT="27432" marB="27432"/>
                </a:tc>
                <a:tc>
                  <a:txBody>
                    <a:bodyPr/>
                    <a:lstStyle/>
                    <a:p>
                      <a:r>
                        <a:rPr lang="en-US" sz="1000" b="1">
                          <a:latin typeface="Calibri" panose="020F0502020204030204" pitchFamily="34" charset="0"/>
                          <a:cs typeface="Calibri" panose="020F0502020204030204" pitchFamily="34" charset="0"/>
                        </a:rPr>
                        <a:t>UK South</a:t>
                      </a:r>
                    </a:p>
                  </a:txBody>
                  <a:tcPr marT="27432" marB="27432"/>
                </a:tc>
                <a:extLst>
                  <a:ext uri="{0D108BD9-81ED-4DB2-BD59-A6C34878D82A}">
                    <a16:rowId xmlns:a16="http://schemas.microsoft.com/office/drawing/2014/main" val="40886052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Los Angeles</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439168623"/>
                  </a:ext>
                </a:extLst>
              </a:tr>
              <a:tr h="227628">
                <a:tc>
                  <a:txBody>
                    <a:bodyPr/>
                    <a:lstStyle/>
                    <a:p>
                      <a:r>
                        <a:rPr lang="en-US" sz="1000" b="1">
                          <a:latin typeface="Calibri" panose="020F0502020204030204" pitchFamily="34" charset="0"/>
                          <a:cs typeface="Calibri" panose="020F0502020204030204" pitchFamily="34" charset="0"/>
                        </a:rPr>
                        <a:t>Marseille</a:t>
                      </a:r>
                    </a:p>
                  </a:txBody>
                  <a:tcPr marT="27432" marB="27432"/>
                </a:tc>
                <a:tc>
                  <a:txBody>
                    <a:bodyPr/>
                    <a:lstStyle/>
                    <a:p>
                      <a:r>
                        <a:rPr lang="en-US" sz="1000" b="1">
                          <a:latin typeface="Calibri" panose="020F0502020204030204" pitchFamily="34" charset="0"/>
                          <a:cs typeface="Calibri" panose="020F0502020204030204" pitchFamily="34" charset="0"/>
                        </a:rPr>
                        <a:t>France South</a:t>
                      </a:r>
                    </a:p>
                  </a:txBody>
                  <a:tcPr marT="27432" marB="27432"/>
                </a:tc>
                <a:extLst>
                  <a:ext uri="{0D108BD9-81ED-4DB2-BD59-A6C34878D82A}">
                    <a16:rowId xmlns:a16="http://schemas.microsoft.com/office/drawing/2014/main" val="2538206149"/>
                  </a:ext>
                </a:extLst>
              </a:tr>
              <a:tr h="227628">
                <a:tc>
                  <a:txBody>
                    <a:bodyPr/>
                    <a:lstStyle/>
                    <a:p>
                      <a:r>
                        <a:rPr lang="en-US" sz="1000" b="1">
                          <a:latin typeface="Calibri" panose="020F0502020204030204" pitchFamily="34" charset="0"/>
                          <a:cs typeface="Calibri" panose="020F0502020204030204" pitchFamily="34" charset="0"/>
                        </a:rPr>
                        <a:t>Melbourne</a:t>
                      </a:r>
                    </a:p>
                  </a:txBody>
                  <a:tcPr marT="27432" marB="27432"/>
                </a:tc>
                <a:tc>
                  <a:txBody>
                    <a:bodyPr/>
                    <a:lstStyle/>
                    <a:p>
                      <a:r>
                        <a:rPr lang="en-US" sz="1000" b="1">
                          <a:latin typeface="Calibri" panose="020F0502020204030204" pitchFamily="34" charset="0"/>
                          <a:cs typeface="Calibri" panose="020F0502020204030204" pitchFamily="34" charset="0"/>
                        </a:rPr>
                        <a:t>Australia Southeast</a:t>
                      </a:r>
                    </a:p>
                  </a:txBody>
                  <a:tcPr marT="27432" marB="27432"/>
                </a:tc>
                <a:extLst>
                  <a:ext uri="{0D108BD9-81ED-4DB2-BD59-A6C34878D82A}">
                    <a16:rowId xmlns:a16="http://schemas.microsoft.com/office/drawing/2014/main" val="290582184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Miami</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616102500"/>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Montreal</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3581311382"/>
                  </a:ext>
                </a:extLst>
              </a:tr>
            </a:tbl>
          </a:graphicData>
        </a:graphic>
      </p:graphicFrame>
      <p:graphicFrame>
        <p:nvGraphicFramePr>
          <p:cNvPr id="10" name="Table 9">
            <a:extLst>
              <a:ext uri="{FF2B5EF4-FFF2-40B4-BE49-F238E27FC236}">
                <a16:creationId xmlns:a16="http://schemas.microsoft.com/office/drawing/2014/main" id="{4EB31D41-9868-4205-9A2D-173DA8160FD7}"/>
              </a:ext>
            </a:extLst>
          </p:cNvPr>
          <p:cNvGraphicFramePr>
            <a:graphicFrameLocks noGrp="1"/>
          </p:cNvGraphicFramePr>
          <p:nvPr/>
        </p:nvGraphicFramePr>
        <p:xfrm>
          <a:off x="9025367" y="551830"/>
          <a:ext cx="2868892" cy="5970208"/>
        </p:xfrm>
        <a:graphic>
          <a:graphicData uri="http://schemas.openxmlformats.org/drawingml/2006/table">
            <a:tbl>
              <a:tblPr firstRow="1" bandRow="1">
                <a:tableStyleId>{5C22544A-7EE6-4342-B048-85BDC9FD1C3A}</a:tableStyleId>
              </a:tblPr>
              <a:tblGrid>
                <a:gridCol w="1434446">
                  <a:extLst>
                    <a:ext uri="{9D8B030D-6E8A-4147-A177-3AD203B41FA5}">
                      <a16:colId xmlns:a16="http://schemas.microsoft.com/office/drawing/2014/main" val="769613672"/>
                    </a:ext>
                  </a:extLst>
                </a:gridCol>
                <a:gridCol w="1434446">
                  <a:extLst>
                    <a:ext uri="{9D8B030D-6E8A-4147-A177-3AD203B41FA5}">
                      <a16:colId xmlns:a16="http://schemas.microsoft.com/office/drawing/2014/main" val="3769409145"/>
                    </a:ext>
                  </a:extLst>
                </a:gridCol>
              </a:tblGrid>
              <a:tr h="278212">
                <a:tc>
                  <a:txBody>
                    <a:bodyPr/>
                    <a:lstStyle/>
                    <a:p>
                      <a:r>
                        <a:rPr lang="en-US" sz="1400"/>
                        <a:t>ER Site</a:t>
                      </a:r>
                    </a:p>
                  </a:txBody>
                  <a:tcPr/>
                </a:tc>
                <a:tc>
                  <a:txBody>
                    <a:bodyPr/>
                    <a:lstStyle/>
                    <a:p>
                      <a:r>
                        <a:rPr lang="en-US" sz="1400"/>
                        <a:t>Local Azure DC </a:t>
                      </a:r>
                    </a:p>
                  </a:txBody>
                  <a:tcPr/>
                </a:tc>
                <a:extLst>
                  <a:ext uri="{0D108BD9-81ED-4DB2-BD59-A6C34878D82A}">
                    <a16:rowId xmlns:a16="http://schemas.microsoft.com/office/drawing/2014/main" val="22617044"/>
                  </a:ext>
                </a:extLst>
              </a:tr>
              <a:tr h="214982">
                <a:tc>
                  <a:txBody>
                    <a:bodyPr/>
                    <a:lstStyle/>
                    <a:p>
                      <a:r>
                        <a:rPr lang="en-US" sz="1000" b="1">
                          <a:latin typeface="Calibri" panose="020F0502020204030204" pitchFamily="34" charset="0"/>
                          <a:cs typeface="Calibri" panose="020F0502020204030204" pitchFamily="34" charset="0"/>
                        </a:rPr>
                        <a:t>Mumbai</a:t>
                      </a:r>
                    </a:p>
                  </a:txBody>
                  <a:tcPr marT="27432" marB="27432"/>
                </a:tc>
                <a:tc>
                  <a:txBody>
                    <a:bodyPr/>
                    <a:lstStyle/>
                    <a:p>
                      <a:r>
                        <a:rPr lang="en-US" sz="1000" b="1">
                          <a:latin typeface="Calibri" panose="020F0502020204030204" pitchFamily="34" charset="0"/>
                          <a:cs typeface="Calibri" panose="020F0502020204030204" pitchFamily="34" charset="0"/>
                        </a:rPr>
                        <a:t>West India</a:t>
                      </a:r>
                    </a:p>
                  </a:txBody>
                  <a:tcPr marT="27432" marB="27432"/>
                </a:tc>
                <a:extLst>
                  <a:ext uri="{0D108BD9-81ED-4DB2-BD59-A6C34878D82A}">
                    <a16:rowId xmlns:a16="http://schemas.microsoft.com/office/drawing/2014/main" val="1163915672"/>
                  </a:ext>
                </a:extLst>
              </a:tr>
              <a:tr h="214982">
                <a:tc>
                  <a:txBody>
                    <a:bodyPr/>
                    <a:lstStyle/>
                    <a:p>
                      <a:r>
                        <a:rPr lang="en-US" sz="1000" b="1">
                          <a:latin typeface="Calibri" panose="020F0502020204030204" pitchFamily="34" charset="0"/>
                          <a:cs typeface="Calibri" panose="020F0502020204030204" pitchFamily="34" charset="0"/>
                        </a:rPr>
                        <a:t>Mumbai2</a:t>
                      </a:r>
                    </a:p>
                  </a:txBody>
                  <a:tcPr marT="27432" marB="27432"/>
                </a:tc>
                <a:tc>
                  <a:txBody>
                    <a:bodyPr/>
                    <a:lstStyle/>
                    <a:p>
                      <a:r>
                        <a:rPr lang="en-US" sz="1000" b="1">
                          <a:latin typeface="Calibri" panose="020F0502020204030204" pitchFamily="34" charset="0"/>
                          <a:cs typeface="Calibri" panose="020F0502020204030204" pitchFamily="34" charset="0"/>
                        </a:rPr>
                        <a:t>West India</a:t>
                      </a:r>
                    </a:p>
                  </a:txBody>
                  <a:tcPr marT="27432" marB="27432"/>
                </a:tc>
                <a:extLst>
                  <a:ext uri="{0D108BD9-81ED-4DB2-BD59-A6C34878D82A}">
                    <a16:rowId xmlns:a16="http://schemas.microsoft.com/office/drawing/2014/main" val="3921859834"/>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New York</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2391123660"/>
                  </a:ext>
                </a:extLst>
              </a:tr>
              <a:tr h="214982">
                <a:tc>
                  <a:txBody>
                    <a:bodyPr/>
                    <a:lstStyle/>
                    <a:p>
                      <a:r>
                        <a:rPr lang="en-US" sz="1000" b="1">
                          <a:latin typeface="Calibri" panose="020F0502020204030204" pitchFamily="34" charset="0"/>
                          <a:cs typeface="Calibri" panose="020F0502020204030204" pitchFamily="34" charset="0"/>
                        </a:rPr>
                        <a:t>Newport</a:t>
                      </a:r>
                    </a:p>
                  </a:txBody>
                  <a:tcPr marT="27432" marB="27432"/>
                </a:tc>
                <a:tc>
                  <a:txBody>
                    <a:bodyPr/>
                    <a:lstStyle/>
                    <a:p>
                      <a:r>
                        <a:rPr lang="en-US" sz="1000" b="1">
                          <a:latin typeface="Calibri" panose="020F0502020204030204" pitchFamily="34" charset="0"/>
                          <a:cs typeface="Calibri" panose="020F0502020204030204" pitchFamily="34" charset="0"/>
                        </a:rPr>
                        <a:t>UK West</a:t>
                      </a:r>
                    </a:p>
                  </a:txBody>
                  <a:tcPr marT="27432" marB="27432"/>
                </a:tc>
                <a:extLst>
                  <a:ext uri="{0D108BD9-81ED-4DB2-BD59-A6C34878D82A}">
                    <a16:rowId xmlns:a16="http://schemas.microsoft.com/office/drawing/2014/main" val="2419502320"/>
                  </a:ext>
                </a:extLst>
              </a:tr>
              <a:tr h="214982">
                <a:tc>
                  <a:txBody>
                    <a:bodyPr/>
                    <a:lstStyle/>
                    <a:p>
                      <a:r>
                        <a:rPr lang="en-US" sz="1000" b="1">
                          <a:latin typeface="Calibri" panose="020F0502020204030204" pitchFamily="34" charset="0"/>
                          <a:cs typeface="Calibri" panose="020F0502020204030204" pitchFamily="34" charset="0"/>
                        </a:rPr>
                        <a:t>Osaka</a:t>
                      </a:r>
                    </a:p>
                  </a:txBody>
                  <a:tcPr marT="27432" marB="27432"/>
                </a:tc>
                <a:tc>
                  <a:txBody>
                    <a:bodyPr/>
                    <a:lstStyle/>
                    <a:p>
                      <a:r>
                        <a:rPr lang="en-US" sz="1000" b="1">
                          <a:latin typeface="Calibri" panose="020F0502020204030204" pitchFamily="34" charset="0"/>
                          <a:cs typeface="Calibri" panose="020F0502020204030204" pitchFamily="34" charset="0"/>
                        </a:rPr>
                        <a:t>Japan West</a:t>
                      </a:r>
                    </a:p>
                  </a:txBody>
                  <a:tcPr marT="27432" marB="27432"/>
                </a:tc>
                <a:extLst>
                  <a:ext uri="{0D108BD9-81ED-4DB2-BD59-A6C34878D82A}">
                    <a16:rowId xmlns:a16="http://schemas.microsoft.com/office/drawing/2014/main" val="1102480144"/>
                  </a:ext>
                </a:extLst>
              </a:tr>
              <a:tr h="214982">
                <a:tc>
                  <a:txBody>
                    <a:bodyPr/>
                    <a:lstStyle/>
                    <a:p>
                      <a:r>
                        <a:rPr lang="en-US" sz="1000" b="1">
                          <a:latin typeface="Calibri" panose="020F0502020204030204" pitchFamily="34" charset="0"/>
                          <a:cs typeface="Calibri" panose="020F0502020204030204" pitchFamily="34" charset="0"/>
                        </a:rPr>
                        <a:t>Paris</a:t>
                      </a:r>
                    </a:p>
                  </a:txBody>
                  <a:tcPr marT="27432" marB="27432"/>
                </a:tc>
                <a:tc>
                  <a:txBody>
                    <a:bodyPr/>
                    <a:lstStyle/>
                    <a:p>
                      <a:r>
                        <a:rPr lang="en-US" sz="1000" b="1">
                          <a:latin typeface="Calibri" panose="020F0502020204030204" pitchFamily="34" charset="0"/>
                          <a:cs typeface="Calibri" panose="020F0502020204030204" pitchFamily="34" charset="0"/>
                        </a:rPr>
                        <a:t>France Central</a:t>
                      </a:r>
                    </a:p>
                  </a:txBody>
                  <a:tcPr marT="27432" marB="27432"/>
                </a:tc>
                <a:extLst>
                  <a:ext uri="{0D108BD9-81ED-4DB2-BD59-A6C34878D82A}">
                    <a16:rowId xmlns:a16="http://schemas.microsoft.com/office/drawing/2014/main" val="1356821911"/>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Perth</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1958668376"/>
                  </a:ext>
                </a:extLst>
              </a:tr>
              <a:tr h="214982">
                <a:tc>
                  <a:txBody>
                    <a:bodyPr/>
                    <a:lstStyle/>
                    <a:p>
                      <a:r>
                        <a:rPr lang="en-US" sz="1000" b="1">
                          <a:latin typeface="Calibri" panose="020F0502020204030204" pitchFamily="34" charset="0"/>
                          <a:cs typeface="Calibri" panose="020F0502020204030204" pitchFamily="34" charset="0"/>
                        </a:rPr>
                        <a:t>Quebec City</a:t>
                      </a:r>
                    </a:p>
                  </a:txBody>
                  <a:tcPr marT="27432" marB="27432"/>
                </a:tc>
                <a:tc>
                  <a:txBody>
                    <a:bodyPr/>
                    <a:lstStyle/>
                    <a:p>
                      <a:r>
                        <a:rPr lang="en-US" sz="1000" b="1">
                          <a:latin typeface="Calibri" panose="020F0502020204030204" pitchFamily="34" charset="0"/>
                          <a:cs typeface="Calibri" panose="020F0502020204030204" pitchFamily="34" charset="0"/>
                        </a:rPr>
                        <a:t>Canada East</a:t>
                      </a:r>
                    </a:p>
                  </a:txBody>
                  <a:tcPr marT="27432" marB="27432"/>
                </a:tc>
                <a:extLst>
                  <a:ext uri="{0D108BD9-81ED-4DB2-BD59-A6C34878D82A}">
                    <a16:rowId xmlns:a16="http://schemas.microsoft.com/office/drawing/2014/main" val="95429927"/>
                  </a:ext>
                </a:extLst>
              </a:tr>
              <a:tr h="214982">
                <a:tc>
                  <a:txBody>
                    <a:bodyPr/>
                    <a:lstStyle/>
                    <a:p>
                      <a:r>
                        <a:rPr lang="en-US" sz="1000" b="1">
                          <a:latin typeface="Calibri" panose="020F0502020204030204" pitchFamily="34" charset="0"/>
                          <a:cs typeface="Calibri" panose="020F0502020204030204" pitchFamily="34" charset="0"/>
                        </a:rPr>
                        <a:t>San Antonio</a:t>
                      </a:r>
                    </a:p>
                  </a:txBody>
                  <a:tcPr marT="27432" marB="27432"/>
                </a:tc>
                <a:tc>
                  <a:txBody>
                    <a:bodyPr/>
                    <a:lstStyle/>
                    <a:p>
                      <a:r>
                        <a:rPr lang="en-US" sz="1000" b="1">
                          <a:latin typeface="Calibri" panose="020F0502020204030204" pitchFamily="34" charset="0"/>
                          <a:cs typeface="Calibri" panose="020F0502020204030204" pitchFamily="34" charset="0"/>
                        </a:rPr>
                        <a:t>South Central US</a:t>
                      </a:r>
                    </a:p>
                  </a:txBody>
                  <a:tcPr marT="27432" marB="27432"/>
                </a:tc>
                <a:extLst>
                  <a:ext uri="{0D108BD9-81ED-4DB2-BD59-A6C34878D82A}">
                    <a16:rowId xmlns:a16="http://schemas.microsoft.com/office/drawing/2014/main" val="2946847484"/>
                  </a:ext>
                </a:extLst>
              </a:tr>
              <a:tr h="214982">
                <a:tc>
                  <a:txBody>
                    <a:bodyPr/>
                    <a:lstStyle/>
                    <a:p>
                      <a:r>
                        <a:rPr lang="en-US" sz="1000" b="1">
                          <a:latin typeface="Calibri" panose="020F0502020204030204" pitchFamily="34" charset="0"/>
                          <a:cs typeface="Calibri" panose="020F0502020204030204" pitchFamily="34" charset="0"/>
                        </a:rPr>
                        <a:t>Sao Paolo</a:t>
                      </a:r>
                    </a:p>
                  </a:txBody>
                  <a:tcPr marT="27432" marB="27432"/>
                </a:tc>
                <a:tc>
                  <a:txBody>
                    <a:bodyPr/>
                    <a:lstStyle/>
                    <a:p>
                      <a:r>
                        <a:rPr lang="en-US" sz="1000" b="1">
                          <a:latin typeface="Calibri" panose="020F0502020204030204" pitchFamily="34" charset="0"/>
                          <a:cs typeface="Calibri" panose="020F0502020204030204" pitchFamily="34" charset="0"/>
                        </a:rPr>
                        <a:t>Brazil South</a:t>
                      </a:r>
                    </a:p>
                  </a:txBody>
                  <a:tcPr marT="27432" marB="27432"/>
                </a:tc>
                <a:extLst>
                  <a:ext uri="{0D108BD9-81ED-4DB2-BD59-A6C34878D82A}">
                    <a16:rowId xmlns:a16="http://schemas.microsoft.com/office/drawing/2014/main" val="1590141383"/>
                  </a:ext>
                </a:extLst>
              </a:tr>
              <a:tr h="214982">
                <a:tc>
                  <a:txBody>
                    <a:bodyPr/>
                    <a:lstStyle/>
                    <a:p>
                      <a:r>
                        <a:rPr lang="en-US" sz="1000" b="1">
                          <a:latin typeface="Calibri" panose="020F0502020204030204" pitchFamily="34" charset="0"/>
                          <a:cs typeface="Calibri" panose="020F0502020204030204" pitchFamily="34" charset="0"/>
                        </a:rPr>
                        <a:t>Seattle</a:t>
                      </a:r>
                    </a:p>
                  </a:txBody>
                  <a:tcPr marT="27432" marB="27432"/>
                </a:tc>
                <a:tc>
                  <a:txBody>
                    <a:bodyPr/>
                    <a:lstStyle/>
                    <a:p>
                      <a:r>
                        <a:rPr lang="en-US" sz="1000" b="1">
                          <a:latin typeface="Calibri" panose="020F0502020204030204" pitchFamily="34" charset="0"/>
                          <a:cs typeface="Calibri" panose="020F0502020204030204" pitchFamily="34" charset="0"/>
                        </a:rPr>
                        <a:t>West US 2</a:t>
                      </a:r>
                    </a:p>
                  </a:txBody>
                  <a:tcPr marT="27432" marB="27432"/>
                </a:tc>
                <a:extLst>
                  <a:ext uri="{0D108BD9-81ED-4DB2-BD59-A6C34878D82A}">
                    <a16:rowId xmlns:a16="http://schemas.microsoft.com/office/drawing/2014/main" val="1728261909"/>
                  </a:ext>
                </a:extLst>
              </a:tr>
              <a:tr h="214982">
                <a:tc>
                  <a:txBody>
                    <a:bodyPr/>
                    <a:lstStyle/>
                    <a:p>
                      <a:r>
                        <a:rPr lang="en-US" sz="1000" b="1">
                          <a:latin typeface="Calibri" panose="020F0502020204030204" pitchFamily="34" charset="0"/>
                          <a:cs typeface="Calibri" panose="020F0502020204030204" pitchFamily="34" charset="0"/>
                        </a:rPr>
                        <a:t>Seoul</a:t>
                      </a:r>
                    </a:p>
                  </a:txBody>
                  <a:tcPr marT="27432" marB="27432"/>
                </a:tc>
                <a:tc>
                  <a:txBody>
                    <a:bodyPr/>
                    <a:lstStyle/>
                    <a:p>
                      <a:r>
                        <a:rPr lang="en-US" sz="1000" b="1">
                          <a:latin typeface="Calibri" panose="020F0502020204030204" pitchFamily="34" charset="0"/>
                          <a:cs typeface="Calibri" panose="020F0502020204030204" pitchFamily="34" charset="0"/>
                        </a:rPr>
                        <a:t>Korea Central</a:t>
                      </a:r>
                    </a:p>
                  </a:txBody>
                  <a:tcPr marT="27432" marB="27432"/>
                </a:tc>
                <a:extLst>
                  <a:ext uri="{0D108BD9-81ED-4DB2-BD59-A6C34878D82A}">
                    <a16:rowId xmlns:a16="http://schemas.microsoft.com/office/drawing/2014/main" val="2143151624"/>
                  </a:ext>
                </a:extLst>
              </a:tr>
              <a:tr h="214982">
                <a:tc>
                  <a:txBody>
                    <a:bodyPr/>
                    <a:lstStyle/>
                    <a:p>
                      <a:r>
                        <a:rPr lang="en-US" sz="1000" b="1">
                          <a:latin typeface="Calibri" panose="020F0502020204030204" pitchFamily="34" charset="0"/>
                          <a:cs typeface="Calibri" panose="020F0502020204030204" pitchFamily="34" charset="0"/>
                        </a:rPr>
                        <a:t>Silicon Valley</a:t>
                      </a:r>
                    </a:p>
                  </a:txBody>
                  <a:tcPr marT="27432" marB="27432"/>
                </a:tc>
                <a:tc>
                  <a:txBody>
                    <a:bodyPr/>
                    <a:lstStyle/>
                    <a:p>
                      <a:r>
                        <a:rPr lang="en-US" sz="1000" b="1">
                          <a:latin typeface="Calibri" panose="020F0502020204030204" pitchFamily="34" charset="0"/>
                          <a:cs typeface="Calibri" panose="020F0502020204030204" pitchFamily="34" charset="0"/>
                        </a:rPr>
                        <a:t>West US</a:t>
                      </a:r>
                    </a:p>
                  </a:txBody>
                  <a:tcPr marT="27432" marB="27432"/>
                </a:tc>
                <a:extLst>
                  <a:ext uri="{0D108BD9-81ED-4DB2-BD59-A6C34878D82A}">
                    <a16:rowId xmlns:a16="http://schemas.microsoft.com/office/drawing/2014/main" val="77626172"/>
                  </a:ext>
                </a:extLst>
              </a:tr>
              <a:tr h="214982">
                <a:tc>
                  <a:txBody>
                    <a:bodyPr/>
                    <a:lstStyle/>
                    <a:p>
                      <a:r>
                        <a:rPr lang="en-US" sz="1000" b="1">
                          <a:latin typeface="Calibri" panose="020F0502020204030204" pitchFamily="34" charset="0"/>
                          <a:cs typeface="Calibri" panose="020F0502020204030204" pitchFamily="34" charset="0"/>
                        </a:rPr>
                        <a:t>Silicon Valley2</a:t>
                      </a:r>
                    </a:p>
                  </a:txBody>
                  <a:tcPr marT="27432" marB="27432"/>
                </a:tc>
                <a:tc>
                  <a:txBody>
                    <a:bodyPr/>
                    <a:lstStyle/>
                    <a:p>
                      <a:r>
                        <a:rPr lang="en-US" sz="1000" b="1">
                          <a:latin typeface="Calibri" panose="020F0502020204030204" pitchFamily="34" charset="0"/>
                          <a:cs typeface="Calibri" panose="020F0502020204030204" pitchFamily="34" charset="0"/>
                        </a:rPr>
                        <a:t>West US</a:t>
                      </a:r>
                    </a:p>
                  </a:txBody>
                  <a:tcPr marT="27432" marB="27432"/>
                </a:tc>
                <a:extLst>
                  <a:ext uri="{0D108BD9-81ED-4DB2-BD59-A6C34878D82A}">
                    <a16:rowId xmlns:a16="http://schemas.microsoft.com/office/drawing/2014/main" val="3674267000"/>
                  </a:ext>
                </a:extLst>
              </a:tr>
              <a:tr h="214982">
                <a:tc>
                  <a:txBody>
                    <a:bodyPr/>
                    <a:lstStyle/>
                    <a:p>
                      <a:r>
                        <a:rPr lang="en-US" sz="1000" b="1">
                          <a:latin typeface="Calibri" panose="020F0502020204030204" pitchFamily="34" charset="0"/>
                          <a:cs typeface="Calibri" panose="020F0502020204030204" pitchFamily="34" charset="0"/>
                        </a:rPr>
                        <a:t>Singapore</a:t>
                      </a:r>
                    </a:p>
                  </a:txBody>
                  <a:tcPr marT="27432" marB="27432"/>
                </a:tc>
                <a:tc>
                  <a:txBody>
                    <a:bodyPr/>
                    <a:lstStyle/>
                    <a:p>
                      <a:r>
                        <a:rPr lang="en-US" sz="1000" b="1">
                          <a:latin typeface="Calibri" panose="020F0502020204030204" pitchFamily="34" charset="0"/>
                          <a:cs typeface="Calibri" panose="020F0502020204030204" pitchFamily="34" charset="0"/>
                        </a:rPr>
                        <a:t>Southeast Asia</a:t>
                      </a:r>
                    </a:p>
                  </a:txBody>
                  <a:tcPr marT="27432" marB="27432"/>
                </a:tc>
                <a:extLst>
                  <a:ext uri="{0D108BD9-81ED-4DB2-BD59-A6C34878D82A}">
                    <a16:rowId xmlns:a16="http://schemas.microsoft.com/office/drawing/2014/main" val="4093037991"/>
                  </a:ext>
                </a:extLst>
              </a:tr>
              <a:tr h="214982">
                <a:tc>
                  <a:txBody>
                    <a:bodyPr/>
                    <a:lstStyle/>
                    <a:p>
                      <a:r>
                        <a:rPr lang="en-US" sz="1000" b="1">
                          <a:latin typeface="Calibri" panose="020F0502020204030204" pitchFamily="34" charset="0"/>
                          <a:cs typeface="Calibri" panose="020F0502020204030204" pitchFamily="34" charset="0"/>
                        </a:rPr>
                        <a:t>Singapore2</a:t>
                      </a:r>
                    </a:p>
                  </a:txBody>
                  <a:tcPr marT="27432" marB="27432"/>
                </a:tc>
                <a:tc>
                  <a:txBody>
                    <a:bodyPr/>
                    <a:lstStyle/>
                    <a:p>
                      <a:r>
                        <a:rPr lang="en-US" sz="1000" b="1">
                          <a:latin typeface="Calibri" panose="020F0502020204030204" pitchFamily="34" charset="0"/>
                          <a:cs typeface="Calibri" panose="020F0502020204030204" pitchFamily="34" charset="0"/>
                        </a:rPr>
                        <a:t>Southeast Asia</a:t>
                      </a:r>
                    </a:p>
                  </a:txBody>
                  <a:tcPr marT="27432" marB="27432"/>
                </a:tc>
                <a:extLst>
                  <a:ext uri="{0D108BD9-81ED-4DB2-BD59-A6C34878D82A}">
                    <a16:rowId xmlns:a16="http://schemas.microsoft.com/office/drawing/2014/main" val="4198591471"/>
                  </a:ext>
                </a:extLst>
              </a:tr>
              <a:tr h="214982">
                <a:tc>
                  <a:txBody>
                    <a:bodyPr/>
                    <a:lstStyle/>
                    <a:p>
                      <a:r>
                        <a:rPr lang="en-US" sz="1000" b="1">
                          <a:latin typeface="Calibri" panose="020F0502020204030204" pitchFamily="34" charset="0"/>
                          <a:cs typeface="Calibri" panose="020F0502020204030204" pitchFamily="34" charset="0"/>
                        </a:rPr>
                        <a:t>Sydney</a:t>
                      </a:r>
                    </a:p>
                  </a:txBody>
                  <a:tcPr marT="27432" marB="27432"/>
                </a:tc>
                <a:tc>
                  <a:txBody>
                    <a:bodyPr/>
                    <a:lstStyle/>
                    <a:p>
                      <a:r>
                        <a:rPr lang="en-US" sz="1000" b="1">
                          <a:latin typeface="Calibri" panose="020F0502020204030204" pitchFamily="34" charset="0"/>
                          <a:cs typeface="Calibri" panose="020F0502020204030204" pitchFamily="34" charset="0"/>
                        </a:rPr>
                        <a:t>Australia East</a:t>
                      </a:r>
                    </a:p>
                  </a:txBody>
                  <a:tcPr marT="27432" marB="27432"/>
                </a:tc>
                <a:extLst>
                  <a:ext uri="{0D108BD9-81ED-4DB2-BD59-A6C34878D82A}">
                    <a16:rowId xmlns:a16="http://schemas.microsoft.com/office/drawing/2014/main" val="2676760848"/>
                  </a:ext>
                </a:extLst>
              </a:tr>
              <a:tr h="214982">
                <a:tc>
                  <a:txBody>
                    <a:bodyPr/>
                    <a:lstStyle/>
                    <a:p>
                      <a:r>
                        <a:rPr lang="en-US" sz="1000" b="1">
                          <a:latin typeface="Calibri" panose="020F0502020204030204" pitchFamily="34" charset="0"/>
                          <a:cs typeface="Calibri" panose="020F0502020204030204" pitchFamily="34" charset="0"/>
                        </a:rPr>
                        <a:t>Sydney2</a:t>
                      </a:r>
                    </a:p>
                  </a:txBody>
                  <a:tcPr marT="27432" marB="27432"/>
                </a:tc>
                <a:tc>
                  <a:txBody>
                    <a:bodyPr/>
                    <a:lstStyle/>
                    <a:p>
                      <a:r>
                        <a:rPr lang="en-US" sz="1000" b="1">
                          <a:latin typeface="Calibri" panose="020F0502020204030204" pitchFamily="34" charset="0"/>
                          <a:cs typeface="Calibri" panose="020F0502020204030204" pitchFamily="34" charset="0"/>
                        </a:rPr>
                        <a:t>Australia East</a:t>
                      </a:r>
                    </a:p>
                  </a:txBody>
                  <a:tcPr marT="27432" marB="27432"/>
                </a:tc>
                <a:extLst>
                  <a:ext uri="{0D108BD9-81ED-4DB2-BD59-A6C34878D82A}">
                    <a16:rowId xmlns:a16="http://schemas.microsoft.com/office/drawing/2014/main" val="290936123"/>
                  </a:ext>
                </a:extLst>
              </a:tr>
              <a:tr h="214982">
                <a:tc>
                  <a:txBody>
                    <a:bodyPr/>
                    <a:lstStyle/>
                    <a:p>
                      <a:r>
                        <a:rPr lang="en-US" sz="1000" b="1">
                          <a:solidFill>
                            <a:srgbClr val="FF0000"/>
                          </a:solidFill>
                          <a:latin typeface="Calibri" panose="020F0502020204030204" pitchFamily="34" charset="0"/>
                          <a:cs typeface="Calibri" panose="020F0502020204030204" pitchFamily="34" charset="0"/>
                        </a:rPr>
                        <a:t>Taipei</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59902441"/>
                  </a:ext>
                </a:extLst>
              </a:tr>
              <a:tr h="214982">
                <a:tc>
                  <a:txBody>
                    <a:bodyPr/>
                    <a:lstStyle/>
                    <a:p>
                      <a:r>
                        <a:rPr lang="en-US" sz="1000" b="1">
                          <a:latin typeface="Calibri" panose="020F0502020204030204" pitchFamily="34" charset="0"/>
                          <a:cs typeface="Calibri" panose="020F0502020204030204" pitchFamily="34" charset="0"/>
                        </a:rPr>
                        <a:t>Tokyo</a:t>
                      </a:r>
                    </a:p>
                  </a:txBody>
                  <a:tcPr marT="27432" marB="27432"/>
                </a:tc>
                <a:tc>
                  <a:txBody>
                    <a:bodyPr/>
                    <a:lstStyle/>
                    <a:p>
                      <a:r>
                        <a:rPr lang="en-US" sz="1000" b="1">
                          <a:latin typeface="Calibri" panose="020F0502020204030204" pitchFamily="34" charset="0"/>
                          <a:cs typeface="Calibri" panose="020F0502020204030204" pitchFamily="34" charset="0"/>
                        </a:rPr>
                        <a:t>Japan East</a:t>
                      </a:r>
                    </a:p>
                  </a:txBody>
                  <a:tcPr marT="27432" marB="27432"/>
                </a:tc>
                <a:extLst>
                  <a:ext uri="{0D108BD9-81ED-4DB2-BD59-A6C34878D82A}">
                    <a16:rowId xmlns:a16="http://schemas.microsoft.com/office/drawing/2014/main" val="3289482874"/>
                  </a:ext>
                </a:extLst>
              </a:tr>
              <a:tr h="227628">
                <a:tc>
                  <a:txBody>
                    <a:bodyPr/>
                    <a:lstStyle/>
                    <a:p>
                      <a:r>
                        <a:rPr lang="en-US" sz="1000" b="1">
                          <a:latin typeface="Calibri" panose="020F0502020204030204" pitchFamily="34" charset="0"/>
                          <a:cs typeface="Calibri" panose="020F0502020204030204" pitchFamily="34" charset="0"/>
                        </a:rPr>
                        <a:t>Tokyo2</a:t>
                      </a:r>
                    </a:p>
                  </a:txBody>
                  <a:tcPr marT="27432" marB="27432"/>
                </a:tc>
                <a:tc>
                  <a:txBody>
                    <a:bodyPr/>
                    <a:lstStyle/>
                    <a:p>
                      <a:r>
                        <a:rPr lang="en-US" sz="1000" b="1">
                          <a:latin typeface="Calibri" panose="020F0502020204030204" pitchFamily="34" charset="0"/>
                          <a:cs typeface="Calibri" panose="020F0502020204030204" pitchFamily="34" charset="0"/>
                        </a:rPr>
                        <a:t>Japan East</a:t>
                      </a:r>
                    </a:p>
                  </a:txBody>
                  <a:tcPr marT="27432" marB="27432"/>
                </a:tc>
                <a:extLst>
                  <a:ext uri="{0D108BD9-81ED-4DB2-BD59-A6C34878D82A}">
                    <a16:rowId xmlns:a16="http://schemas.microsoft.com/office/drawing/2014/main" val="408860526"/>
                  </a:ext>
                </a:extLst>
              </a:tr>
              <a:tr h="227628">
                <a:tc>
                  <a:txBody>
                    <a:bodyPr/>
                    <a:lstStyle/>
                    <a:p>
                      <a:r>
                        <a:rPr lang="en-US" sz="1000" b="1">
                          <a:latin typeface="Calibri" panose="020F0502020204030204" pitchFamily="34" charset="0"/>
                          <a:cs typeface="Calibri" panose="020F0502020204030204" pitchFamily="34" charset="0"/>
                        </a:rPr>
                        <a:t>Toronto</a:t>
                      </a:r>
                    </a:p>
                  </a:txBody>
                  <a:tcPr marT="27432" marB="27432"/>
                </a:tc>
                <a:tc>
                  <a:txBody>
                    <a:bodyPr/>
                    <a:lstStyle/>
                    <a:p>
                      <a:r>
                        <a:rPr lang="en-US" sz="1000" b="1">
                          <a:latin typeface="Calibri" panose="020F0502020204030204" pitchFamily="34" charset="0"/>
                          <a:cs typeface="Calibri" panose="020F0502020204030204" pitchFamily="34" charset="0"/>
                        </a:rPr>
                        <a:t>Canada Central</a:t>
                      </a:r>
                    </a:p>
                  </a:txBody>
                  <a:tcPr marT="27432" marB="27432"/>
                </a:tc>
                <a:extLst>
                  <a:ext uri="{0D108BD9-81ED-4DB2-BD59-A6C34878D82A}">
                    <a16:rowId xmlns:a16="http://schemas.microsoft.com/office/drawing/2014/main" val="439168623"/>
                  </a:ext>
                </a:extLst>
              </a:tr>
              <a:tr h="227628">
                <a:tc>
                  <a:txBody>
                    <a:bodyPr/>
                    <a:lstStyle/>
                    <a:p>
                      <a:r>
                        <a:rPr lang="en-US" sz="1000" b="1">
                          <a:latin typeface="Calibri" panose="020F0502020204030204" pitchFamily="34" charset="0"/>
                          <a:cs typeface="Calibri" panose="020F0502020204030204" pitchFamily="34" charset="0"/>
                        </a:rPr>
                        <a:t>Washington DC</a:t>
                      </a:r>
                    </a:p>
                  </a:txBody>
                  <a:tcPr marT="27432" marB="27432"/>
                </a:tc>
                <a:tc>
                  <a:txBody>
                    <a:bodyPr/>
                    <a:lstStyle/>
                    <a:p>
                      <a:r>
                        <a:rPr lang="en-US" sz="1000" b="1">
                          <a:latin typeface="Calibri" panose="020F0502020204030204" pitchFamily="34" charset="0"/>
                          <a:cs typeface="Calibri" panose="020F0502020204030204" pitchFamily="34" charset="0"/>
                        </a:rPr>
                        <a:t>East US, East US 2</a:t>
                      </a:r>
                    </a:p>
                  </a:txBody>
                  <a:tcPr marT="27432" marB="27432"/>
                </a:tc>
                <a:extLst>
                  <a:ext uri="{0D108BD9-81ED-4DB2-BD59-A6C34878D82A}">
                    <a16:rowId xmlns:a16="http://schemas.microsoft.com/office/drawing/2014/main" val="2538206149"/>
                  </a:ext>
                </a:extLst>
              </a:tr>
              <a:tr h="227628">
                <a:tc>
                  <a:txBody>
                    <a:bodyPr/>
                    <a:lstStyle/>
                    <a:p>
                      <a:r>
                        <a:rPr lang="en-US" sz="1000" b="1">
                          <a:latin typeface="Calibri" panose="020F0502020204030204" pitchFamily="34" charset="0"/>
                          <a:cs typeface="Calibri" panose="020F0502020204030204" pitchFamily="34" charset="0"/>
                        </a:rPr>
                        <a:t>Washington DC2</a:t>
                      </a:r>
                    </a:p>
                  </a:txBody>
                  <a:tcPr marT="27432" marB="27432"/>
                </a:tc>
                <a:tc>
                  <a:txBody>
                    <a:bodyPr/>
                    <a:lstStyle/>
                    <a:p>
                      <a:r>
                        <a:rPr lang="en-US" sz="1000" b="1">
                          <a:latin typeface="Calibri" panose="020F0502020204030204" pitchFamily="34" charset="0"/>
                          <a:cs typeface="Calibri" panose="020F0502020204030204" pitchFamily="34" charset="0"/>
                        </a:rPr>
                        <a:t>East US, East US 2</a:t>
                      </a:r>
                    </a:p>
                  </a:txBody>
                  <a:tcPr marT="27432" marB="27432"/>
                </a:tc>
                <a:extLst>
                  <a:ext uri="{0D108BD9-81ED-4DB2-BD59-A6C34878D82A}">
                    <a16:rowId xmlns:a16="http://schemas.microsoft.com/office/drawing/2014/main" val="2905821846"/>
                  </a:ext>
                </a:extLst>
              </a:tr>
              <a:tr h="227628">
                <a:tc>
                  <a:txBody>
                    <a:bodyPr/>
                    <a:lstStyle/>
                    <a:p>
                      <a:r>
                        <a:rPr lang="en-US" sz="1000" b="1">
                          <a:solidFill>
                            <a:srgbClr val="FF0000"/>
                          </a:solidFill>
                          <a:latin typeface="Calibri" panose="020F0502020204030204" pitchFamily="34" charset="0"/>
                          <a:cs typeface="Calibri" panose="020F0502020204030204" pitchFamily="34" charset="0"/>
                        </a:rPr>
                        <a:t>Zurich*</a:t>
                      </a:r>
                    </a:p>
                  </a:txBody>
                  <a:tcPr marT="27432" marB="27432"/>
                </a:tc>
                <a:tc>
                  <a:txBody>
                    <a:bodyPr/>
                    <a:lstStyle/>
                    <a:p>
                      <a:r>
                        <a:rPr lang="en-US" sz="1000" b="1">
                          <a:solidFill>
                            <a:srgbClr val="FF0000"/>
                          </a:solidFill>
                          <a:latin typeface="Calibri" panose="020F0502020204030204" pitchFamily="34" charset="0"/>
                          <a:cs typeface="Calibri" panose="020F0502020204030204" pitchFamily="34" charset="0"/>
                        </a:rPr>
                        <a:t>(n/a)*</a:t>
                      </a:r>
                    </a:p>
                  </a:txBody>
                  <a:tcPr marT="27432" marB="27432"/>
                </a:tc>
                <a:extLst>
                  <a:ext uri="{0D108BD9-81ED-4DB2-BD59-A6C34878D82A}">
                    <a16:rowId xmlns:a16="http://schemas.microsoft.com/office/drawing/2014/main" val="616102500"/>
                  </a:ext>
                </a:extLst>
              </a:tr>
              <a:tr h="227628">
                <a:tc>
                  <a:txBody>
                    <a:bodyPr/>
                    <a:lstStyle/>
                    <a:p>
                      <a:endParaRPr lang="en-US" sz="1000"/>
                    </a:p>
                  </a:txBody>
                  <a:tcPr marT="27432" marB="27432"/>
                </a:tc>
                <a:tc>
                  <a:txBody>
                    <a:bodyPr/>
                    <a:lstStyle/>
                    <a:p>
                      <a:endParaRPr lang="en-US" sz="1000"/>
                    </a:p>
                  </a:txBody>
                  <a:tcPr marT="27432" marB="27432"/>
                </a:tc>
                <a:extLst>
                  <a:ext uri="{0D108BD9-81ED-4DB2-BD59-A6C34878D82A}">
                    <a16:rowId xmlns:a16="http://schemas.microsoft.com/office/drawing/2014/main" val="3581311382"/>
                  </a:ext>
                </a:extLst>
              </a:tr>
            </a:tbl>
          </a:graphicData>
        </a:graphic>
      </p:graphicFrame>
      <p:pic>
        <p:nvPicPr>
          <p:cNvPr id="11" name="Picture 10">
            <a:extLst>
              <a:ext uri="{FF2B5EF4-FFF2-40B4-BE49-F238E27FC236}">
                <a16:creationId xmlns:a16="http://schemas.microsoft.com/office/drawing/2014/main" id="{21588054-A483-4783-B814-3D0887BCE99C}"/>
              </a:ext>
            </a:extLst>
          </p:cNvPr>
          <p:cNvPicPr>
            <a:picLocks noChangeAspect="1"/>
          </p:cNvPicPr>
          <p:nvPr/>
        </p:nvPicPr>
        <p:blipFill>
          <a:blip r:embed="rId3"/>
          <a:stretch>
            <a:fillRect/>
          </a:stretch>
        </p:blipFill>
        <p:spPr>
          <a:xfrm>
            <a:off x="10859631" y="6417873"/>
            <a:ext cx="1332369" cy="440127"/>
          </a:xfrm>
          <a:prstGeom prst="rect">
            <a:avLst/>
          </a:prstGeom>
        </p:spPr>
      </p:pic>
      <p:sp>
        <p:nvSpPr>
          <p:cNvPr id="2" name="TextBox 1">
            <a:extLst>
              <a:ext uri="{FF2B5EF4-FFF2-40B4-BE49-F238E27FC236}">
                <a16:creationId xmlns:a16="http://schemas.microsoft.com/office/drawing/2014/main" id="{D47FAF83-977F-498A-8D0B-DC5AA282A810}"/>
              </a:ext>
            </a:extLst>
          </p:cNvPr>
          <p:cNvSpPr txBox="1"/>
          <p:nvPr/>
        </p:nvSpPr>
        <p:spPr>
          <a:xfrm>
            <a:off x="7195884" y="6481395"/>
            <a:ext cx="3522439" cy="4201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0000"/>
                </a:solidFill>
                <a:effectLst/>
                <a:uLnTx/>
                <a:uFillTx/>
                <a:latin typeface="Segoe UI Semilight"/>
                <a:ea typeface="+mn-ea"/>
                <a:cs typeface="+mn-cs"/>
              </a:rPr>
              <a:t>* Local will be available when new Azure regions nearby are live</a:t>
            </a:r>
          </a:p>
        </p:txBody>
      </p:sp>
      <p:sp>
        <p:nvSpPr>
          <p:cNvPr id="14" name="Title 1">
            <a:extLst>
              <a:ext uri="{FF2B5EF4-FFF2-40B4-BE49-F238E27FC236}">
                <a16:creationId xmlns:a16="http://schemas.microsoft.com/office/drawing/2014/main" id="{C85AA8F4-81B9-45BF-8C50-51272EC4766A}"/>
              </a:ext>
            </a:extLst>
          </p:cNvPr>
          <p:cNvSpPr txBox="1">
            <a:spLocks/>
          </p:cNvSpPr>
          <p:nvPr/>
        </p:nvSpPr>
        <p:spPr>
          <a:xfrm>
            <a:off x="1071538" y="172255"/>
            <a:ext cx="742591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 Local</a:t>
            </a:r>
          </a:p>
        </p:txBody>
      </p:sp>
      <p:pic>
        <p:nvPicPr>
          <p:cNvPr id="15" name="Picture 14">
            <a:extLst>
              <a:ext uri="{FF2B5EF4-FFF2-40B4-BE49-F238E27FC236}">
                <a16:creationId xmlns:a16="http://schemas.microsoft.com/office/drawing/2014/main" id="{855DC8B5-3E3D-47E9-BE7E-D3EB5CBE29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1959046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307777"/>
          </a:xfrm>
        </p:spPr>
        <p:txBody>
          <a:bodyPr/>
          <a:lstStyle/>
          <a:p>
            <a:r>
              <a:rPr lang="en-US" dirty="0"/>
              <a:t>Jon Ormond, Jared Ross, Daniel Gicklhorn, and Amit Srivastava </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AI-CI-TS336</a:t>
            </a:r>
          </a:p>
        </p:txBody>
      </p:sp>
      <p:sp>
        <p:nvSpPr>
          <p:cNvPr id="4" name="Title 3"/>
          <p:cNvSpPr>
            <a:spLocks noGrp="1"/>
          </p:cNvSpPr>
          <p:nvPr>
            <p:ph type="title"/>
          </p:nvPr>
        </p:nvSpPr>
        <p:spPr/>
        <p:txBody>
          <a:bodyPr/>
          <a:lstStyle/>
          <a:p>
            <a:r>
              <a:rPr lang="en-US" dirty="0"/>
              <a:t>Azure Networking Pre-day</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B497E5-384E-F343-88D7-2F63F96F3141}"/>
              </a:ext>
            </a:extLst>
          </p:cNvPr>
          <p:cNvSpPr/>
          <p:nvPr/>
        </p:nvSpPr>
        <p:spPr bwMode="auto">
          <a:xfrm>
            <a:off x="6207188" y="0"/>
            <a:ext cx="598481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376181" y="1530586"/>
            <a:ext cx="5608633" cy="4825937"/>
          </a:xfrm>
        </p:spPr>
        <p:txBody>
          <a:bodyPr>
            <a:normAutofit/>
          </a:bodyPr>
          <a:lstStyle/>
          <a:p>
            <a:pPr>
              <a:buFont typeface="Wingdings" pitchFamily="2" charset="2"/>
              <a:buChar char="§"/>
            </a:pPr>
            <a:r>
              <a:rPr lang="en-US" sz="2400"/>
              <a:t>ExpressRoute enables you to connect your datacenter to Azure</a:t>
            </a:r>
          </a:p>
          <a:p>
            <a:pPr>
              <a:buFont typeface="Wingdings" pitchFamily="2" charset="2"/>
              <a:buChar char="§"/>
            </a:pPr>
            <a:endParaRPr lang="en-US" sz="2400"/>
          </a:p>
          <a:p>
            <a:pPr>
              <a:buFont typeface="Wingdings" pitchFamily="2" charset="2"/>
              <a:buChar char="§"/>
            </a:pPr>
            <a:r>
              <a:rPr lang="en-US" sz="2400"/>
              <a:t>ExpressRoute Global Reach </a:t>
            </a:r>
            <a:r>
              <a:rPr lang="en-US" sz="2400">
                <a:solidFill>
                  <a:schemeClr val="tx1"/>
                </a:solidFill>
              </a:rPr>
              <a:t>enables enterprises to connect their sites</a:t>
            </a:r>
          </a:p>
          <a:p>
            <a:pPr lvl="1">
              <a:buFont typeface="Arial" panose="020B0604020202020204" pitchFamily="34" charset="0"/>
              <a:buChar char="•"/>
            </a:pPr>
            <a:r>
              <a:rPr lang="en-US" sz="1800"/>
              <a:t>On-demand connectivity using existing ExpressRoute circuits</a:t>
            </a:r>
          </a:p>
          <a:p>
            <a:pPr lvl="1">
              <a:buFont typeface="Arial" panose="020B0604020202020204" pitchFamily="34" charset="0"/>
              <a:buChar char="•"/>
            </a:pPr>
            <a:r>
              <a:rPr lang="en-US" sz="1800"/>
              <a:t>Traffic stays on Microsoft’s global network</a:t>
            </a:r>
          </a:p>
          <a:p>
            <a:pPr lvl="1">
              <a:buFont typeface="Arial" panose="020B0604020202020204" pitchFamily="34" charset="0"/>
              <a:buChar char="•"/>
            </a:pPr>
            <a:endParaRPr lang="en-US" sz="1800"/>
          </a:p>
          <a:p>
            <a:pPr marL="342900" lvl="1" indent="-342900">
              <a:buFont typeface="Wingdings" pitchFamily="2" charset="2"/>
              <a:buChar char="§"/>
            </a:pPr>
            <a:r>
              <a:rPr lang="en-US" sz="2400">
                <a:latin typeface="Segoe UI Semilight" panose="020B0402040204020203" pitchFamily="34" charset="0"/>
                <a:cs typeface="Segoe UI Semilight" panose="020B0402040204020203" pitchFamily="34" charset="0"/>
              </a:rPr>
              <a:t>Complements service provider’s WAN solution</a:t>
            </a:r>
          </a:p>
        </p:txBody>
      </p:sp>
      <p:sp>
        <p:nvSpPr>
          <p:cNvPr id="9" name="Rectangle 8">
            <a:extLst>
              <a:ext uri="{FF2B5EF4-FFF2-40B4-BE49-F238E27FC236}">
                <a16:creationId xmlns:a16="http://schemas.microsoft.com/office/drawing/2014/main" id="{C76C6D8A-4624-4679-8236-4CCAF64B24F5}"/>
              </a:ext>
            </a:extLst>
          </p:cNvPr>
          <p:cNvSpPr/>
          <p:nvPr/>
        </p:nvSpPr>
        <p:spPr bwMode="auto">
          <a:xfrm>
            <a:off x="6917289" y="1134388"/>
            <a:ext cx="1287595" cy="95251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F86B32B6-3422-4427-86C5-95DA3742F9E6}"/>
              </a:ext>
            </a:extLst>
          </p:cNvPr>
          <p:cNvSpPr txBox="1"/>
          <p:nvPr/>
        </p:nvSpPr>
        <p:spPr>
          <a:xfrm>
            <a:off x="7710581" y="2079606"/>
            <a:ext cx="559769" cy="24622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a:ea typeface="+mn-ea"/>
                <a:cs typeface="+mn-cs"/>
              </a:rPr>
              <a:t>VNET 1</a:t>
            </a:r>
          </a:p>
        </p:txBody>
      </p:sp>
      <p:sp>
        <p:nvSpPr>
          <p:cNvPr id="12" name="Rectangle 11">
            <a:extLst>
              <a:ext uri="{FF2B5EF4-FFF2-40B4-BE49-F238E27FC236}">
                <a16:creationId xmlns:a16="http://schemas.microsoft.com/office/drawing/2014/main" id="{0006FCF6-085E-4E60-86D2-9F59EA778EEC}"/>
              </a:ext>
            </a:extLst>
          </p:cNvPr>
          <p:cNvSpPr/>
          <p:nvPr/>
        </p:nvSpPr>
        <p:spPr>
          <a:xfrm>
            <a:off x="6719961" y="805002"/>
            <a:ext cx="1658350" cy="1594591"/>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EAA9931-EA24-4542-90DC-63C8B85B8D4F}"/>
              </a:ext>
            </a:extLst>
          </p:cNvPr>
          <p:cNvSpPr txBox="1"/>
          <p:nvPr/>
        </p:nvSpPr>
        <p:spPr>
          <a:xfrm>
            <a:off x="6729318" y="805002"/>
            <a:ext cx="80977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a:ea typeface="+mn-ea"/>
                <a:cs typeface="+mn-cs"/>
              </a:rPr>
              <a:t>US West</a:t>
            </a:r>
          </a:p>
        </p:txBody>
      </p:sp>
      <p:cxnSp>
        <p:nvCxnSpPr>
          <p:cNvPr id="14" name="Straight Connector 13">
            <a:extLst>
              <a:ext uri="{FF2B5EF4-FFF2-40B4-BE49-F238E27FC236}">
                <a16:creationId xmlns:a16="http://schemas.microsoft.com/office/drawing/2014/main" id="{807C3B0C-A608-418A-8652-76FB0B904DBD}"/>
              </a:ext>
            </a:extLst>
          </p:cNvPr>
          <p:cNvCxnSpPr>
            <a:cxnSpLocks/>
            <a:endCxn id="15" idx="0"/>
          </p:cNvCxnSpPr>
          <p:nvPr/>
        </p:nvCxnSpPr>
        <p:spPr>
          <a:xfrm>
            <a:off x="7557685" y="2303558"/>
            <a:ext cx="21557" cy="2010637"/>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367637E-A6B8-45F9-B1A2-D564BDCFADB6}"/>
              </a:ext>
            </a:extLst>
          </p:cNvPr>
          <p:cNvSpPr/>
          <p:nvPr/>
        </p:nvSpPr>
        <p:spPr>
          <a:xfrm>
            <a:off x="6754745" y="4314195"/>
            <a:ext cx="1648993" cy="1154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00115D51-FD97-419B-9E61-2781A2D35552}"/>
              </a:ext>
            </a:extLst>
          </p:cNvPr>
          <p:cNvSpPr>
            <a:spLocks noEditPoints="1"/>
          </p:cNvSpPr>
          <p:nvPr/>
        </p:nvSpPr>
        <p:spPr bwMode="black">
          <a:xfrm>
            <a:off x="7317397" y="5046122"/>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896D54C-3C69-4C4C-B518-532A4DC40269}"/>
              </a:ext>
            </a:extLst>
          </p:cNvPr>
          <p:cNvSpPr txBox="1"/>
          <p:nvPr/>
        </p:nvSpPr>
        <p:spPr>
          <a:xfrm>
            <a:off x="6851724" y="5777581"/>
            <a:ext cx="144757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San Francisco</a:t>
            </a:r>
          </a:p>
        </p:txBody>
      </p:sp>
      <p:sp>
        <p:nvSpPr>
          <p:cNvPr id="18" name="Rectangle 17">
            <a:extLst>
              <a:ext uri="{FF2B5EF4-FFF2-40B4-BE49-F238E27FC236}">
                <a16:creationId xmlns:a16="http://schemas.microsoft.com/office/drawing/2014/main" id="{CE5B132A-9563-421E-961A-1865B770CA5A}"/>
              </a:ext>
            </a:extLst>
          </p:cNvPr>
          <p:cNvSpPr/>
          <p:nvPr/>
        </p:nvSpPr>
        <p:spPr bwMode="auto">
          <a:xfrm>
            <a:off x="9984339" y="1134388"/>
            <a:ext cx="1287595" cy="95251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40B3BBC-3522-4A4D-9C6D-A6268D68CF2D}"/>
              </a:ext>
            </a:extLst>
          </p:cNvPr>
          <p:cNvSpPr txBox="1"/>
          <p:nvPr/>
        </p:nvSpPr>
        <p:spPr>
          <a:xfrm>
            <a:off x="10777631" y="2079606"/>
            <a:ext cx="559769" cy="24622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a:ea typeface="+mn-ea"/>
                <a:cs typeface="+mn-cs"/>
              </a:rPr>
              <a:t>VNET 2</a:t>
            </a:r>
          </a:p>
        </p:txBody>
      </p:sp>
      <p:sp>
        <p:nvSpPr>
          <p:cNvPr id="21" name="Rectangle 20">
            <a:extLst>
              <a:ext uri="{FF2B5EF4-FFF2-40B4-BE49-F238E27FC236}">
                <a16:creationId xmlns:a16="http://schemas.microsoft.com/office/drawing/2014/main" id="{4C099BE6-3FF8-4AB8-A169-6F24CD499EEE}"/>
              </a:ext>
            </a:extLst>
          </p:cNvPr>
          <p:cNvSpPr/>
          <p:nvPr/>
        </p:nvSpPr>
        <p:spPr>
          <a:xfrm>
            <a:off x="9787011" y="805002"/>
            <a:ext cx="1658350" cy="1594591"/>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345A7F9-5883-4C8B-A748-0E0F297805A0}"/>
              </a:ext>
            </a:extLst>
          </p:cNvPr>
          <p:cNvSpPr txBox="1"/>
          <p:nvPr/>
        </p:nvSpPr>
        <p:spPr>
          <a:xfrm>
            <a:off x="9796368" y="805002"/>
            <a:ext cx="88197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a:ea typeface="+mn-ea"/>
                <a:cs typeface="+mn-cs"/>
              </a:rPr>
              <a:t>UK South</a:t>
            </a:r>
          </a:p>
        </p:txBody>
      </p:sp>
      <p:cxnSp>
        <p:nvCxnSpPr>
          <p:cNvPr id="23" name="Straight Connector 22">
            <a:extLst>
              <a:ext uri="{FF2B5EF4-FFF2-40B4-BE49-F238E27FC236}">
                <a16:creationId xmlns:a16="http://schemas.microsoft.com/office/drawing/2014/main" id="{9FC27083-94E4-48B8-B39E-1EB78694C456}"/>
              </a:ext>
            </a:extLst>
          </p:cNvPr>
          <p:cNvCxnSpPr>
            <a:cxnSpLocks/>
            <a:endCxn id="24" idx="0"/>
          </p:cNvCxnSpPr>
          <p:nvPr/>
        </p:nvCxnSpPr>
        <p:spPr>
          <a:xfrm>
            <a:off x="10624735" y="2303558"/>
            <a:ext cx="14984" cy="2010637"/>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0EDA829-D9C3-4402-9EC3-B36361C1D3F8}"/>
              </a:ext>
            </a:extLst>
          </p:cNvPr>
          <p:cNvSpPr/>
          <p:nvPr/>
        </p:nvSpPr>
        <p:spPr>
          <a:xfrm>
            <a:off x="9815222" y="4314195"/>
            <a:ext cx="1648993" cy="1154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3AEB25A-CC58-4C3E-A03F-CB3303A77DBB}"/>
              </a:ext>
            </a:extLst>
          </p:cNvPr>
          <p:cNvSpPr>
            <a:spLocks noEditPoints="1"/>
          </p:cNvSpPr>
          <p:nvPr/>
        </p:nvSpPr>
        <p:spPr bwMode="black">
          <a:xfrm>
            <a:off x="10393362" y="5046121"/>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9EA0785-8C94-4BB3-90A0-8C2B3C769645}"/>
              </a:ext>
            </a:extLst>
          </p:cNvPr>
          <p:cNvSpPr txBox="1"/>
          <p:nvPr/>
        </p:nvSpPr>
        <p:spPr>
          <a:xfrm>
            <a:off x="10163616" y="5782967"/>
            <a:ext cx="946093"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London</a:t>
            </a:r>
          </a:p>
        </p:txBody>
      </p:sp>
      <p:pic>
        <p:nvPicPr>
          <p:cNvPr id="27" name="Picture 26">
            <a:extLst>
              <a:ext uri="{FF2B5EF4-FFF2-40B4-BE49-F238E27FC236}">
                <a16:creationId xmlns:a16="http://schemas.microsoft.com/office/drawing/2014/main" id="{BB0BACD3-88FD-4AF5-B4F7-766E40EC76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642" y="3220326"/>
            <a:ext cx="450747" cy="450747"/>
          </a:xfrm>
          <a:prstGeom prst="rect">
            <a:avLst/>
          </a:prstGeom>
        </p:spPr>
      </p:pic>
      <p:pic>
        <p:nvPicPr>
          <p:cNvPr id="28" name="Picture 27">
            <a:extLst>
              <a:ext uri="{FF2B5EF4-FFF2-40B4-BE49-F238E27FC236}">
                <a16:creationId xmlns:a16="http://schemas.microsoft.com/office/drawing/2014/main" id="{1A3954EB-2507-4903-A8BE-0E11B0FE4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2312" y="3131520"/>
            <a:ext cx="450747" cy="450747"/>
          </a:xfrm>
          <a:prstGeom prst="rect">
            <a:avLst/>
          </a:prstGeom>
        </p:spPr>
      </p:pic>
      <p:cxnSp>
        <p:nvCxnSpPr>
          <p:cNvPr id="29" name="Straight Connector 28">
            <a:extLst>
              <a:ext uri="{FF2B5EF4-FFF2-40B4-BE49-F238E27FC236}">
                <a16:creationId xmlns:a16="http://schemas.microsoft.com/office/drawing/2014/main" id="{93629CB6-6B0F-4360-8CC1-5446C4D87AA6}"/>
              </a:ext>
            </a:extLst>
          </p:cNvPr>
          <p:cNvCxnSpPr>
            <a:cxnSpLocks/>
            <a:endCxn id="27" idx="0"/>
          </p:cNvCxnSpPr>
          <p:nvPr/>
        </p:nvCxnSpPr>
        <p:spPr>
          <a:xfrm flipH="1">
            <a:off x="7539016" y="2392364"/>
            <a:ext cx="3054099" cy="827962"/>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412DA1-A496-4FF4-93A8-A58B66CB5D46}"/>
              </a:ext>
            </a:extLst>
          </p:cNvPr>
          <p:cNvCxnSpPr>
            <a:cxnSpLocks/>
            <a:stCxn id="28" idx="0"/>
          </p:cNvCxnSpPr>
          <p:nvPr/>
        </p:nvCxnSpPr>
        <p:spPr>
          <a:xfrm flipH="1" flipV="1">
            <a:off x="7557685" y="2303558"/>
            <a:ext cx="3080001" cy="827962"/>
          </a:xfrm>
          <a:prstGeom prst="line">
            <a:avLst/>
          </a:prstGeom>
          <a:ln w="635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82EC6A-D719-41A4-9B0D-675A0EB00F1F}"/>
              </a:ext>
            </a:extLst>
          </p:cNvPr>
          <p:cNvSpPr txBox="1"/>
          <p:nvPr/>
        </p:nvSpPr>
        <p:spPr>
          <a:xfrm>
            <a:off x="7907720" y="3337977"/>
            <a:ext cx="101849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a:ea typeface="+mn-ea"/>
                <a:cs typeface="+mn-cs"/>
              </a:rPr>
              <a:t>Silicon Valley</a:t>
            </a:r>
          </a:p>
        </p:txBody>
      </p:sp>
      <p:sp>
        <p:nvSpPr>
          <p:cNvPr id="32" name="TextBox 31">
            <a:extLst>
              <a:ext uri="{FF2B5EF4-FFF2-40B4-BE49-F238E27FC236}">
                <a16:creationId xmlns:a16="http://schemas.microsoft.com/office/drawing/2014/main" id="{4EB1258B-9B76-4927-AF5D-61794AF8ADD9}"/>
              </a:ext>
            </a:extLst>
          </p:cNvPr>
          <p:cNvSpPr txBox="1"/>
          <p:nvPr/>
        </p:nvSpPr>
        <p:spPr>
          <a:xfrm>
            <a:off x="10945060" y="3264561"/>
            <a:ext cx="106025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a:ea typeface="+mn-ea"/>
                <a:cs typeface="+mn-cs"/>
              </a:rPr>
              <a:t>London</a:t>
            </a:r>
          </a:p>
        </p:txBody>
      </p:sp>
      <p:sp>
        <p:nvSpPr>
          <p:cNvPr id="33" name="TextBox 32">
            <a:extLst>
              <a:ext uri="{FF2B5EF4-FFF2-40B4-BE49-F238E27FC236}">
                <a16:creationId xmlns:a16="http://schemas.microsoft.com/office/drawing/2014/main" id="{AFDDFD12-E20C-44F5-A2EE-F6A433BBC596}"/>
              </a:ext>
            </a:extLst>
          </p:cNvPr>
          <p:cNvSpPr txBox="1"/>
          <p:nvPr/>
        </p:nvSpPr>
        <p:spPr>
          <a:xfrm>
            <a:off x="7079991" y="4617276"/>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10.0.1.0/24</a:t>
            </a:r>
          </a:p>
        </p:txBody>
      </p:sp>
      <p:sp>
        <p:nvSpPr>
          <p:cNvPr id="34" name="TextBox 33">
            <a:extLst>
              <a:ext uri="{FF2B5EF4-FFF2-40B4-BE49-F238E27FC236}">
                <a16:creationId xmlns:a16="http://schemas.microsoft.com/office/drawing/2014/main" id="{A2E38216-E7D5-4564-8698-96C3112CA8F9}"/>
              </a:ext>
            </a:extLst>
          </p:cNvPr>
          <p:cNvSpPr txBox="1"/>
          <p:nvPr/>
        </p:nvSpPr>
        <p:spPr>
          <a:xfrm>
            <a:off x="10125795" y="4617276"/>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10.0.2.0/24</a:t>
            </a:r>
          </a:p>
        </p:txBody>
      </p:sp>
      <p:sp>
        <p:nvSpPr>
          <p:cNvPr id="35" name="TextBox 34">
            <a:extLst>
              <a:ext uri="{FF2B5EF4-FFF2-40B4-BE49-F238E27FC236}">
                <a16:creationId xmlns:a16="http://schemas.microsoft.com/office/drawing/2014/main" id="{FBBA166C-75CA-454F-942F-207989AE6614}"/>
              </a:ext>
            </a:extLst>
          </p:cNvPr>
          <p:cNvSpPr txBox="1"/>
          <p:nvPr/>
        </p:nvSpPr>
        <p:spPr>
          <a:xfrm>
            <a:off x="7054540" y="1373920"/>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10.0.3.0/24</a:t>
            </a:r>
          </a:p>
        </p:txBody>
      </p:sp>
      <p:sp>
        <p:nvSpPr>
          <p:cNvPr id="36" name="TextBox 35">
            <a:extLst>
              <a:ext uri="{FF2B5EF4-FFF2-40B4-BE49-F238E27FC236}">
                <a16:creationId xmlns:a16="http://schemas.microsoft.com/office/drawing/2014/main" id="{56882012-84D3-493C-B2B4-3014B1714275}"/>
              </a:ext>
            </a:extLst>
          </p:cNvPr>
          <p:cNvSpPr txBox="1"/>
          <p:nvPr/>
        </p:nvSpPr>
        <p:spPr>
          <a:xfrm>
            <a:off x="10116295" y="1374007"/>
            <a:ext cx="1027845"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10.0.4.0/24</a:t>
            </a:r>
          </a:p>
        </p:txBody>
      </p:sp>
      <p:pic>
        <p:nvPicPr>
          <p:cNvPr id="37" name="Picture 36">
            <a:extLst>
              <a:ext uri="{FF2B5EF4-FFF2-40B4-BE49-F238E27FC236}">
                <a16:creationId xmlns:a16="http://schemas.microsoft.com/office/drawing/2014/main" id="{8681F9D1-5412-45E0-9D29-5157188D8A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18753" y="2009048"/>
            <a:ext cx="457688" cy="343266"/>
          </a:xfrm>
          <a:prstGeom prst="rect">
            <a:avLst/>
          </a:prstGeom>
        </p:spPr>
      </p:pic>
      <p:pic>
        <p:nvPicPr>
          <p:cNvPr id="38" name="Picture 37">
            <a:extLst>
              <a:ext uri="{FF2B5EF4-FFF2-40B4-BE49-F238E27FC236}">
                <a16:creationId xmlns:a16="http://schemas.microsoft.com/office/drawing/2014/main" id="{24F1CC13-7241-4A22-B3F6-D2BEF33EC2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395174" y="1994659"/>
            <a:ext cx="457688" cy="343266"/>
          </a:xfrm>
          <a:prstGeom prst="rect">
            <a:avLst/>
          </a:prstGeom>
        </p:spPr>
      </p:pic>
      <p:grpSp>
        <p:nvGrpSpPr>
          <p:cNvPr id="5" name="Group 4">
            <a:extLst>
              <a:ext uri="{FF2B5EF4-FFF2-40B4-BE49-F238E27FC236}">
                <a16:creationId xmlns:a16="http://schemas.microsoft.com/office/drawing/2014/main" id="{8CE9EB10-A9F9-4DE9-940A-EE9276E9972B}"/>
              </a:ext>
            </a:extLst>
          </p:cNvPr>
          <p:cNvGrpSpPr/>
          <p:nvPr/>
        </p:nvGrpSpPr>
        <p:grpSpPr>
          <a:xfrm>
            <a:off x="7373744" y="2654287"/>
            <a:ext cx="3242673" cy="1659908"/>
            <a:chOff x="7132720" y="3117837"/>
            <a:chExt cx="3242673" cy="1659908"/>
          </a:xfrm>
        </p:grpSpPr>
        <p:cxnSp>
          <p:nvCxnSpPr>
            <p:cNvPr id="39" name="Straight Connector 38">
              <a:extLst>
                <a:ext uri="{FF2B5EF4-FFF2-40B4-BE49-F238E27FC236}">
                  <a16:creationId xmlns:a16="http://schemas.microsoft.com/office/drawing/2014/main" id="{0ADA48E2-B2B1-4317-9988-7A793F1170C6}"/>
                </a:ext>
              </a:extLst>
            </p:cNvPr>
            <p:cNvCxnSpPr>
              <a:cxnSpLocks/>
            </p:cNvCxnSpPr>
            <p:nvPr/>
          </p:nvCxnSpPr>
          <p:spPr>
            <a:xfrm flipH="1">
              <a:off x="7306310" y="3595070"/>
              <a:ext cx="3067050" cy="0"/>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04AC70-0AA6-48DD-BFE7-FF6F83AB009E}"/>
                </a:ext>
              </a:extLst>
            </p:cNvPr>
            <p:cNvCxnSpPr>
              <a:cxnSpLocks/>
            </p:cNvCxnSpPr>
            <p:nvPr/>
          </p:nvCxnSpPr>
          <p:spPr>
            <a:xfrm>
              <a:off x="7306310" y="3595070"/>
              <a:ext cx="8606" cy="1182675"/>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62A04A-C6AA-430D-B4C0-83F78F5FE72D}"/>
                </a:ext>
              </a:extLst>
            </p:cNvPr>
            <p:cNvCxnSpPr>
              <a:cxnSpLocks/>
            </p:cNvCxnSpPr>
            <p:nvPr/>
          </p:nvCxnSpPr>
          <p:spPr>
            <a:xfrm>
              <a:off x="10373360" y="3595070"/>
              <a:ext cx="2033" cy="1182675"/>
            </a:xfrm>
            <a:prstGeom prst="line">
              <a:avLst/>
            </a:prstGeom>
            <a:ln w="63500">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C476194-7DBA-4D85-BD3B-34D21D82E18E}"/>
                </a:ext>
              </a:extLst>
            </p:cNvPr>
            <p:cNvSpPr txBox="1"/>
            <p:nvPr/>
          </p:nvSpPr>
          <p:spPr>
            <a:xfrm>
              <a:off x="7132720" y="3117837"/>
              <a:ext cx="3146182" cy="400110"/>
            </a:xfrm>
            <a:prstGeom prst="rect">
              <a:avLst/>
            </a:prstGeom>
            <a:solidFill>
              <a:srgbClr val="FFFFFF">
                <a:alpha val="40000"/>
              </a:srgbClr>
            </a:solidFill>
            <a:ln>
              <a:noFill/>
            </a:ln>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8000"/>
                  </a:solidFill>
                  <a:effectLst/>
                  <a:uLnTx/>
                  <a:uFillTx/>
                  <a:latin typeface="Segoe UI"/>
                  <a:ea typeface="+mn-ea"/>
                  <a:cs typeface="+mn-cs"/>
                </a:rPr>
                <a:t>ExpressRoute Global Reach</a:t>
              </a:r>
            </a:p>
          </p:txBody>
        </p:sp>
      </p:grpSp>
      <p:pic>
        <p:nvPicPr>
          <p:cNvPr id="44" name="Picture 43">
            <a:extLst>
              <a:ext uri="{FF2B5EF4-FFF2-40B4-BE49-F238E27FC236}">
                <a16:creationId xmlns:a16="http://schemas.microsoft.com/office/drawing/2014/main" id="{9B7647F1-1241-46DF-BD4E-E904AF681CCA}"/>
              </a:ext>
            </a:extLst>
          </p:cNvPr>
          <p:cNvPicPr>
            <a:picLocks noChangeAspect="1"/>
          </p:cNvPicPr>
          <p:nvPr/>
        </p:nvPicPr>
        <p:blipFill>
          <a:blip r:embed="rId5"/>
          <a:stretch>
            <a:fillRect/>
          </a:stretch>
        </p:blipFill>
        <p:spPr>
          <a:xfrm>
            <a:off x="10859631" y="6417873"/>
            <a:ext cx="1332369" cy="440127"/>
          </a:xfrm>
          <a:prstGeom prst="rect">
            <a:avLst/>
          </a:prstGeom>
        </p:spPr>
      </p:pic>
      <p:sp>
        <p:nvSpPr>
          <p:cNvPr id="46" name="Title 1">
            <a:extLst>
              <a:ext uri="{FF2B5EF4-FFF2-40B4-BE49-F238E27FC236}">
                <a16:creationId xmlns:a16="http://schemas.microsoft.com/office/drawing/2014/main" id="{5BE49846-B9AF-441A-B4B9-69FC27E292AF}"/>
              </a:ext>
            </a:extLst>
          </p:cNvPr>
          <p:cNvSpPr>
            <a:spLocks noGrp="1"/>
          </p:cNvSpPr>
          <p:nvPr>
            <p:ph type="title"/>
          </p:nvPr>
        </p:nvSpPr>
        <p:spPr>
          <a:xfrm>
            <a:off x="1071538" y="172255"/>
            <a:ext cx="7425913" cy="553998"/>
          </a:xfrm>
        </p:spPr>
        <p:txBody>
          <a:bodyPr/>
          <a:lstStyle/>
          <a:p>
            <a:r>
              <a:rPr lang="en-US" sz="3600"/>
              <a:t>ExpressRoute Global Reach</a:t>
            </a:r>
          </a:p>
        </p:txBody>
      </p:sp>
      <p:pic>
        <p:nvPicPr>
          <p:cNvPr id="47" name="Picture 46">
            <a:extLst>
              <a:ext uri="{FF2B5EF4-FFF2-40B4-BE49-F238E27FC236}">
                <a16:creationId xmlns:a16="http://schemas.microsoft.com/office/drawing/2014/main" id="{323C6C21-78D2-48E9-987F-21D8742447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2373955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21266" y="1924480"/>
            <a:ext cx="5374798" cy="3868751"/>
          </a:xfrm>
        </p:spPr>
        <p:txBody>
          <a:bodyPr/>
          <a:lstStyle/>
          <a:p>
            <a:pPr marL="231775" indent="-231775" defTabSz="914400">
              <a:spcBef>
                <a:spcPts val="0"/>
              </a:spcBef>
              <a:spcAft>
                <a:spcPts val="600"/>
              </a:spcAft>
              <a:buFont typeface="Wingdings" pitchFamily="2" charset="2"/>
              <a:buChar char="§"/>
            </a:pPr>
            <a:r>
              <a:rPr lang="en-US" sz="1800" dirty="0">
                <a:solidFill>
                  <a:schemeClr val="tx1"/>
                </a:solidFill>
                <a:latin typeface="Segoe UI Semilight"/>
                <a:cs typeface="Segoe UI Semilight"/>
              </a:rPr>
              <a:t>Supported on Standard and Premium circuits</a:t>
            </a:r>
          </a:p>
          <a:p>
            <a:pPr marL="231775" indent="-231775" defTabSz="914400">
              <a:spcBef>
                <a:spcPts val="0"/>
              </a:spcBef>
              <a:spcAft>
                <a:spcPts val="600"/>
              </a:spcAft>
              <a:buFont typeface="Wingdings" pitchFamily="2" charset="2"/>
              <a:buChar char="§"/>
            </a:pPr>
            <a:endParaRPr lang="en-US" sz="1800" dirty="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dirty="0">
                <a:solidFill>
                  <a:schemeClr val="tx1"/>
                </a:solidFill>
                <a:latin typeface="Segoe UI Semilight"/>
                <a:cs typeface="Segoe UI Semilight"/>
              </a:rPr>
              <a:t>Extending Azure private peering</a:t>
            </a:r>
          </a:p>
          <a:p>
            <a:pPr marL="231775" indent="-231775" defTabSz="914400">
              <a:spcBef>
                <a:spcPts val="0"/>
              </a:spcBef>
              <a:spcAft>
                <a:spcPts val="600"/>
              </a:spcAft>
              <a:buFont typeface="Wingdings" pitchFamily="2" charset="2"/>
              <a:buChar char="§"/>
            </a:pPr>
            <a:endParaRPr lang="en-US" sz="1800" dirty="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dirty="0">
                <a:solidFill>
                  <a:schemeClr val="tx1"/>
                </a:solidFill>
                <a:latin typeface="Segoe UI Semilight"/>
                <a:cs typeface="Segoe UI Semilight"/>
              </a:rPr>
              <a:t>Capability for full mesh network</a:t>
            </a:r>
          </a:p>
          <a:p>
            <a:pPr marL="231775" indent="-231775" defTabSz="914400">
              <a:spcBef>
                <a:spcPts val="0"/>
              </a:spcBef>
              <a:spcAft>
                <a:spcPts val="600"/>
              </a:spcAft>
              <a:buFont typeface="Wingdings" pitchFamily="2" charset="2"/>
              <a:buChar char="§"/>
            </a:pPr>
            <a:endParaRPr lang="en-US" sz="1800" dirty="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dirty="0">
                <a:solidFill>
                  <a:schemeClr val="tx1"/>
                </a:solidFill>
                <a:latin typeface="Segoe UI Semilight"/>
                <a:cs typeface="Segoe UI Semilight"/>
              </a:rPr>
              <a:t>Available in Public Cloud</a:t>
            </a:r>
          </a:p>
          <a:p>
            <a:pPr marL="440310" lvl="2" indent="-231775" defTabSz="914400">
              <a:spcBef>
                <a:spcPts val="0"/>
              </a:spcBef>
              <a:spcAft>
                <a:spcPts val="600"/>
              </a:spcAft>
              <a:buClr>
                <a:schemeClr val="tx1"/>
              </a:buClr>
              <a:buFont typeface="Wingdings" pitchFamily="2" charset="2"/>
              <a:buChar char="§"/>
            </a:pPr>
            <a:r>
              <a:rPr lang="en-US" sz="1604" dirty="0">
                <a:solidFill>
                  <a:srgbClr val="00B050"/>
                </a:solidFill>
                <a:latin typeface="Segoe UI Semilight"/>
                <a:cs typeface="Segoe UI Semilight"/>
              </a:rPr>
              <a:t>Australia, Canada, France, Germany, Hong Kong, Ireland, Japan, Korea, Netherlands, Singapore, Switzerland, U.S., and U.K. </a:t>
            </a:r>
          </a:p>
          <a:p>
            <a:pPr marL="231775" indent="-231775" defTabSz="914400">
              <a:spcBef>
                <a:spcPts val="0"/>
              </a:spcBef>
              <a:spcAft>
                <a:spcPts val="600"/>
              </a:spcAft>
              <a:buFont typeface="Wingdings" pitchFamily="2" charset="2"/>
              <a:buChar char="§"/>
            </a:pPr>
            <a:endParaRPr lang="en-US" sz="1800" dirty="0">
              <a:solidFill>
                <a:schemeClr val="tx1"/>
              </a:solidFill>
              <a:latin typeface="Segoe UI Semilight"/>
              <a:cs typeface="Segoe UI Semilight"/>
            </a:endParaRPr>
          </a:p>
          <a:p>
            <a:pPr marL="231775" indent="-231775" defTabSz="914400">
              <a:spcBef>
                <a:spcPts val="0"/>
              </a:spcBef>
              <a:spcAft>
                <a:spcPts val="600"/>
              </a:spcAft>
              <a:buFont typeface="Wingdings" pitchFamily="2" charset="2"/>
              <a:buChar char="§"/>
            </a:pPr>
            <a:r>
              <a:rPr lang="en-US" sz="1800" dirty="0">
                <a:solidFill>
                  <a:schemeClr val="tx1"/>
                </a:solidFill>
                <a:latin typeface="Segoe UI Semilight"/>
                <a:cs typeface="Segoe UI Semilight"/>
              </a:rPr>
              <a:t>Available in US Government Cloud</a:t>
            </a:r>
          </a:p>
        </p:txBody>
      </p:sp>
      <p:sp>
        <p:nvSpPr>
          <p:cNvPr id="85" name="Freeform 5">
            <a:extLst>
              <a:ext uri="{FF2B5EF4-FFF2-40B4-BE49-F238E27FC236}">
                <a16:creationId xmlns:a16="http://schemas.microsoft.com/office/drawing/2014/main" id="{B065C03E-560D-4B78-A445-538CE9A2ED39}"/>
              </a:ext>
            </a:extLst>
          </p:cNvPr>
          <p:cNvSpPr>
            <a:spLocks noEditPoints="1"/>
          </p:cNvSpPr>
          <p:nvPr/>
        </p:nvSpPr>
        <p:spPr bwMode="black">
          <a:xfrm>
            <a:off x="10319397" y="561374"/>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4A133331-FF7A-4B81-8BF6-FC3BD4A0820C}"/>
              </a:ext>
            </a:extLst>
          </p:cNvPr>
          <p:cNvSpPr/>
          <p:nvPr/>
        </p:nvSpPr>
        <p:spPr>
          <a:xfrm>
            <a:off x="9465275" y="1520860"/>
            <a:ext cx="1708245" cy="1578041"/>
          </a:xfrm>
          <a:prstGeom prst="ellipse">
            <a:avLst/>
          </a:prstGeom>
          <a:ln>
            <a:solidFill>
              <a:srgbClr val="008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000"/>
                </a:solidFill>
                <a:effectLst/>
                <a:uLnTx/>
                <a:uFillTx/>
                <a:latin typeface="Segoe UI Semilight"/>
                <a:ea typeface="+mn-ea"/>
                <a:cs typeface="+mn-cs"/>
              </a:rPr>
              <a:t>Service Provider in the US</a:t>
            </a:r>
          </a:p>
        </p:txBody>
      </p:sp>
      <p:pic>
        <p:nvPicPr>
          <p:cNvPr id="87" name="Picture 86">
            <a:extLst>
              <a:ext uri="{FF2B5EF4-FFF2-40B4-BE49-F238E27FC236}">
                <a16:creationId xmlns:a16="http://schemas.microsoft.com/office/drawing/2014/main" id="{4B99D5E1-ACBD-4C0F-9A9E-FF65D236A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775" y="2528214"/>
            <a:ext cx="450747" cy="450747"/>
          </a:xfrm>
          <a:prstGeom prst="rect">
            <a:avLst/>
          </a:prstGeom>
        </p:spPr>
      </p:pic>
      <p:sp>
        <p:nvSpPr>
          <p:cNvPr id="88" name="TextBox 87">
            <a:extLst>
              <a:ext uri="{FF2B5EF4-FFF2-40B4-BE49-F238E27FC236}">
                <a16:creationId xmlns:a16="http://schemas.microsoft.com/office/drawing/2014/main" id="{8307B0CD-541B-49A6-BAEB-0A7186736269}"/>
              </a:ext>
            </a:extLst>
          </p:cNvPr>
          <p:cNvSpPr txBox="1"/>
          <p:nvPr/>
        </p:nvSpPr>
        <p:spPr>
          <a:xfrm>
            <a:off x="8325840" y="1925959"/>
            <a:ext cx="12108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Silicon Valley</a:t>
            </a:r>
          </a:p>
        </p:txBody>
      </p:sp>
      <p:cxnSp>
        <p:nvCxnSpPr>
          <p:cNvPr id="89" name="Straight Connector 88">
            <a:extLst>
              <a:ext uri="{FF2B5EF4-FFF2-40B4-BE49-F238E27FC236}">
                <a16:creationId xmlns:a16="http://schemas.microsoft.com/office/drawing/2014/main" id="{F59F6B28-17C8-4F2A-82DD-42937EBCB805}"/>
              </a:ext>
            </a:extLst>
          </p:cNvPr>
          <p:cNvCxnSpPr>
            <a:stCxn id="87" idx="1"/>
          </p:cNvCxnSpPr>
          <p:nvPr/>
        </p:nvCxnSpPr>
        <p:spPr>
          <a:xfrm flipH="1">
            <a:off x="8584018" y="2753588"/>
            <a:ext cx="136757" cy="179773"/>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5">
            <a:extLst>
              <a:ext uri="{FF2B5EF4-FFF2-40B4-BE49-F238E27FC236}">
                <a16:creationId xmlns:a16="http://schemas.microsoft.com/office/drawing/2014/main" id="{6607A72B-9F6C-46A3-8CF7-D6F51DB7DBB7}"/>
              </a:ext>
            </a:extLst>
          </p:cNvPr>
          <p:cNvSpPr>
            <a:spLocks noEditPoints="1"/>
          </p:cNvSpPr>
          <p:nvPr/>
        </p:nvSpPr>
        <p:spPr bwMode="black">
          <a:xfrm>
            <a:off x="11624267" y="1935519"/>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Freeform 5">
            <a:extLst>
              <a:ext uri="{FF2B5EF4-FFF2-40B4-BE49-F238E27FC236}">
                <a16:creationId xmlns:a16="http://schemas.microsoft.com/office/drawing/2014/main" id="{FE468AC6-5C28-4233-92FD-466CD965039A}"/>
              </a:ext>
            </a:extLst>
          </p:cNvPr>
          <p:cNvSpPr>
            <a:spLocks noEditPoints="1"/>
          </p:cNvSpPr>
          <p:nvPr/>
        </p:nvSpPr>
        <p:spPr bwMode="black">
          <a:xfrm>
            <a:off x="10191803" y="3262275"/>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92" name="Straight Connector 91">
            <a:extLst>
              <a:ext uri="{FF2B5EF4-FFF2-40B4-BE49-F238E27FC236}">
                <a16:creationId xmlns:a16="http://schemas.microsoft.com/office/drawing/2014/main" id="{867A543D-9576-493C-B4C4-09B3B8F007B4}"/>
              </a:ext>
            </a:extLst>
          </p:cNvPr>
          <p:cNvCxnSpPr>
            <a:cxnSpLocks/>
            <a:stCxn id="86" idx="4"/>
            <a:endCxn id="91" idx="5"/>
          </p:cNvCxnSpPr>
          <p:nvPr/>
        </p:nvCxnSpPr>
        <p:spPr>
          <a:xfrm>
            <a:off x="10319398" y="3098901"/>
            <a:ext cx="53179" cy="163374"/>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0C94C61-55AE-45BF-85A8-091B9378A7E4}"/>
              </a:ext>
            </a:extLst>
          </p:cNvPr>
          <p:cNvCxnSpPr>
            <a:cxnSpLocks/>
            <a:stCxn id="86" idx="0"/>
            <a:endCxn id="85" idx="26"/>
          </p:cNvCxnSpPr>
          <p:nvPr/>
        </p:nvCxnSpPr>
        <p:spPr>
          <a:xfrm flipH="1" flipV="1">
            <a:off x="10319397" y="1157955"/>
            <a:ext cx="1" cy="362905"/>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5B5BD4F-9138-4BC1-AE51-C946CBB4A0CF}"/>
              </a:ext>
            </a:extLst>
          </p:cNvPr>
          <p:cNvCxnSpPr>
            <a:cxnSpLocks/>
            <a:stCxn id="86" idx="6"/>
            <a:endCxn id="90" idx="26"/>
          </p:cNvCxnSpPr>
          <p:nvPr/>
        </p:nvCxnSpPr>
        <p:spPr>
          <a:xfrm>
            <a:off x="11173520" y="2309881"/>
            <a:ext cx="450747" cy="222219"/>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A457699-5450-442D-9D5A-47F4614403AA}"/>
              </a:ext>
            </a:extLst>
          </p:cNvPr>
          <p:cNvCxnSpPr>
            <a:cxnSpLocks/>
            <a:stCxn id="87" idx="3"/>
            <a:endCxn id="86" idx="2"/>
          </p:cNvCxnSpPr>
          <p:nvPr/>
        </p:nvCxnSpPr>
        <p:spPr>
          <a:xfrm flipV="1">
            <a:off x="9171522" y="2309881"/>
            <a:ext cx="293753" cy="443707"/>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A998CF27-3577-42C5-BB35-681BB518A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541" y="4265070"/>
            <a:ext cx="450747" cy="450747"/>
          </a:xfrm>
          <a:prstGeom prst="rect">
            <a:avLst/>
          </a:prstGeom>
        </p:spPr>
      </p:pic>
      <p:sp>
        <p:nvSpPr>
          <p:cNvPr id="97" name="Oval 96">
            <a:extLst>
              <a:ext uri="{FF2B5EF4-FFF2-40B4-BE49-F238E27FC236}">
                <a16:creationId xmlns:a16="http://schemas.microsoft.com/office/drawing/2014/main" id="{58836827-D333-4BD1-BC11-7F4DA5BB0117}"/>
              </a:ext>
            </a:extLst>
          </p:cNvPr>
          <p:cNvSpPr/>
          <p:nvPr/>
        </p:nvSpPr>
        <p:spPr>
          <a:xfrm>
            <a:off x="6591812" y="2508676"/>
            <a:ext cx="2168730" cy="195889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UI Semilight"/>
                <a:ea typeface="+mn-ea"/>
                <a:cs typeface="+mn-cs"/>
              </a:rPr>
              <a:t>Microsoft global network</a:t>
            </a:r>
          </a:p>
        </p:txBody>
      </p:sp>
      <p:sp>
        <p:nvSpPr>
          <p:cNvPr id="98" name="TextBox 97">
            <a:extLst>
              <a:ext uri="{FF2B5EF4-FFF2-40B4-BE49-F238E27FC236}">
                <a16:creationId xmlns:a16="http://schemas.microsoft.com/office/drawing/2014/main" id="{51359EB1-2288-422D-B49E-13774763986B}"/>
              </a:ext>
            </a:extLst>
          </p:cNvPr>
          <p:cNvSpPr txBox="1"/>
          <p:nvPr/>
        </p:nvSpPr>
        <p:spPr>
          <a:xfrm>
            <a:off x="7033094" y="4604500"/>
            <a:ext cx="113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Hong Kong</a:t>
            </a:r>
          </a:p>
        </p:txBody>
      </p:sp>
      <p:cxnSp>
        <p:nvCxnSpPr>
          <p:cNvPr id="99" name="Straight Connector 98">
            <a:extLst>
              <a:ext uri="{FF2B5EF4-FFF2-40B4-BE49-F238E27FC236}">
                <a16:creationId xmlns:a16="http://schemas.microsoft.com/office/drawing/2014/main" id="{92E70085-A169-44CA-9540-CC01C51617EC}"/>
              </a:ext>
            </a:extLst>
          </p:cNvPr>
          <p:cNvCxnSpPr>
            <a:cxnSpLocks/>
            <a:stCxn id="96" idx="3"/>
            <a:endCxn id="97" idx="3"/>
          </p:cNvCxnSpPr>
          <p:nvPr/>
        </p:nvCxnSpPr>
        <p:spPr>
          <a:xfrm flipH="1" flipV="1">
            <a:off x="6909415" y="4180699"/>
            <a:ext cx="79873" cy="309745"/>
          </a:xfrm>
          <a:prstGeom prst="line">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68014F6F-2759-4EBE-B3FA-24FF07E8A5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783" y="2142184"/>
            <a:ext cx="450747" cy="450747"/>
          </a:xfrm>
          <a:prstGeom prst="rect">
            <a:avLst/>
          </a:prstGeom>
        </p:spPr>
      </p:pic>
      <p:sp>
        <p:nvSpPr>
          <p:cNvPr id="102" name="TextBox 101">
            <a:extLst>
              <a:ext uri="{FF2B5EF4-FFF2-40B4-BE49-F238E27FC236}">
                <a16:creationId xmlns:a16="http://schemas.microsoft.com/office/drawing/2014/main" id="{9C41C5B6-23B8-4313-AAC7-78581DA6CA50}"/>
              </a:ext>
            </a:extLst>
          </p:cNvPr>
          <p:cNvSpPr txBox="1"/>
          <p:nvPr/>
        </p:nvSpPr>
        <p:spPr>
          <a:xfrm>
            <a:off x="6710527" y="1759994"/>
            <a:ext cx="12188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ExpressRoute in Tokyo</a:t>
            </a:r>
          </a:p>
        </p:txBody>
      </p:sp>
      <p:cxnSp>
        <p:nvCxnSpPr>
          <p:cNvPr id="103" name="Straight Connector 102">
            <a:extLst>
              <a:ext uri="{FF2B5EF4-FFF2-40B4-BE49-F238E27FC236}">
                <a16:creationId xmlns:a16="http://schemas.microsoft.com/office/drawing/2014/main" id="{998A7632-B9B5-42F7-9A0B-236730E3B04E}"/>
              </a:ext>
            </a:extLst>
          </p:cNvPr>
          <p:cNvCxnSpPr>
            <a:cxnSpLocks/>
            <a:stCxn id="101" idx="3"/>
          </p:cNvCxnSpPr>
          <p:nvPr/>
        </p:nvCxnSpPr>
        <p:spPr>
          <a:xfrm>
            <a:off x="7012530" y="2367558"/>
            <a:ext cx="285315" cy="206353"/>
          </a:xfrm>
          <a:prstGeom prst="line">
            <a:avLst/>
          </a:prstGeom>
        </p:spPr>
        <p:style>
          <a:lnRef idx="1">
            <a:schemeClr val="accent1"/>
          </a:lnRef>
          <a:fillRef idx="0">
            <a:schemeClr val="accent1"/>
          </a:fillRef>
          <a:effectRef idx="0">
            <a:schemeClr val="accent1"/>
          </a:effectRef>
          <a:fontRef idx="minor">
            <a:schemeClr val="tx1"/>
          </a:fontRef>
        </p:style>
      </p:cxnSp>
      <p:sp>
        <p:nvSpPr>
          <p:cNvPr id="106" name="Freeform 5">
            <a:extLst>
              <a:ext uri="{FF2B5EF4-FFF2-40B4-BE49-F238E27FC236}">
                <a16:creationId xmlns:a16="http://schemas.microsoft.com/office/drawing/2014/main" id="{BEA6B9C1-DB54-4B4F-821D-D5F4F25E0A25}"/>
              </a:ext>
            </a:extLst>
          </p:cNvPr>
          <p:cNvSpPr>
            <a:spLocks noEditPoints="1"/>
          </p:cNvSpPr>
          <p:nvPr/>
        </p:nvSpPr>
        <p:spPr bwMode="black">
          <a:xfrm>
            <a:off x="6190894" y="5116027"/>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07" name="Straight Connector 106">
            <a:extLst>
              <a:ext uri="{FF2B5EF4-FFF2-40B4-BE49-F238E27FC236}">
                <a16:creationId xmlns:a16="http://schemas.microsoft.com/office/drawing/2014/main" id="{CA701328-CF17-4B26-BAEA-30C2ECF244B3}"/>
              </a:ext>
            </a:extLst>
          </p:cNvPr>
          <p:cNvCxnSpPr>
            <a:cxnSpLocks/>
            <a:endCxn id="96" idx="2"/>
          </p:cNvCxnSpPr>
          <p:nvPr/>
        </p:nvCxnSpPr>
        <p:spPr>
          <a:xfrm flipV="1">
            <a:off x="6649938" y="4715817"/>
            <a:ext cx="113977" cy="40021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CCC1F62-5A58-4CE8-9556-10EE7E49548D}"/>
              </a:ext>
            </a:extLst>
          </p:cNvPr>
          <p:cNvSpPr txBox="1"/>
          <p:nvPr/>
        </p:nvSpPr>
        <p:spPr>
          <a:xfrm>
            <a:off x="5892474" y="5763203"/>
            <a:ext cx="17893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Local service provider “ABC”</a:t>
            </a:r>
          </a:p>
        </p:txBody>
      </p:sp>
      <p:sp>
        <p:nvSpPr>
          <p:cNvPr id="109" name="Freeform 5">
            <a:extLst>
              <a:ext uri="{FF2B5EF4-FFF2-40B4-BE49-F238E27FC236}">
                <a16:creationId xmlns:a16="http://schemas.microsoft.com/office/drawing/2014/main" id="{ACC3B5ED-434D-49ED-A8C3-5627FFAD2917}"/>
              </a:ext>
            </a:extLst>
          </p:cNvPr>
          <p:cNvSpPr>
            <a:spLocks noEditPoints="1"/>
          </p:cNvSpPr>
          <p:nvPr/>
        </p:nvSpPr>
        <p:spPr bwMode="black">
          <a:xfrm>
            <a:off x="6190894" y="765722"/>
            <a:ext cx="459044" cy="596581"/>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7030A0"/>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10" name="Straight Connector 109">
            <a:extLst>
              <a:ext uri="{FF2B5EF4-FFF2-40B4-BE49-F238E27FC236}">
                <a16:creationId xmlns:a16="http://schemas.microsoft.com/office/drawing/2014/main" id="{6D85955B-2683-4AA8-83AE-3BB568E1EF19}"/>
              </a:ext>
            </a:extLst>
          </p:cNvPr>
          <p:cNvCxnSpPr>
            <a:cxnSpLocks/>
            <a:stCxn id="109" idx="4"/>
            <a:endCxn id="101" idx="0"/>
          </p:cNvCxnSpPr>
          <p:nvPr/>
        </p:nvCxnSpPr>
        <p:spPr>
          <a:xfrm>
            <a:off x="6649938" y="1362303"/>
            <a:ext cx="137219" cy="77988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0DF2BD9-A36F-482B-9041-EF637C77F881}"/>
              </a:ext>
            </a:extLst>
          </p:cNvPr>
          <p:cNvSpPr txBox="1"/>
          <p:nvPr/>
        </p:nvSpPr>
        <p:spPr>
          <a:xfrm>
            <a:off x="6428866" y="1131232"/>
            <a:ext cx="17893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Local service provider “XYZ”</a:t>
            </a:r>
          </a:p>
        </p:txBody>
      </p:sp>
      <p:pic>
        <p:nvPicPr>
          <p:cNvPr id="31" name="Picture 30">
            <a:extLst>
              <a:ext uri="{FF2B5EF4-FFF2-40B4-BE49-F238E27FC236}">
                <a16:creationId xmlns:a16="http://schemas.microsoft.com/office/drawing/2014/main" id="{360ACC8D-79A0-4E04-B494-2F6B40E8F1BE}"/>
              </a:ext>
            </a:extLst>
          </p:cNvPr>
          <p:cNvPicPr>
            <a:picLocks noChangeAspect="1"/>
          </p:cNvPicPr>
          <p:nvPr/>
        </p:nvPicPr>
        <p:blipFill>
          <a:blip r:embed="rId4"/>
          <a:stretch>
            <a:fillRect/>
          </a:stretch>
        </p:blipFill>
        <p:spPr>
          <a:xfrm>
            <a:off x="10859631" y="6417873"/>
            <a:ext cx="1332369" cy="440127"/>
          </a:xfrm>
          <a:prstGeom prst="rect">
            <a:avLst/>
          </a:prstGeom>
        </p:spPr>
      </p:pic>
      <p:sp>
        <p:nvSpPr>
          <p:cNvPr id="34" name="Title 1">
            <a:extLst>
              <a:ext uri="{FF2B5EF4-FFF2-40B4-BE49-F238E27FC236}">
                <a16:creationId xmlns:a16="http://schemas.microsoft.com/office/drawing/2014/main" id="{05E8CCF4-7FD3-4715-B73F-1543D18079F6}"/>
              </a:ext>
            </a:extLst>
          </p:cNvPr>
          <p:cNvSpPr txBox="1">
            <a:spLocks/>
          </p:cNvSpPr>
          <p:nvPr/>
        </p:nvSpPr>
        <p:spPr>
          <a:xfrm>
            <a:off x="1071538" y="172255"/>
            <a:ext cx="7425913"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ExpressRoute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Global Reach</a:t>
            </a:r>
          </a:p>
        </p:txBody>
      </p:sp>
      <p:pic>
        <p:nvPicPr>
          <p:cNvPr id="35" name="Picture 34">
            <a:extLst>
              <a:ext uri="{FF2B5EF4-FFF2-40B4-BE49-F238E27FC236}">
                <a16:creationId xmlns:a16="http://schemas.microsoft.com/office/drawing/2014/main" id="{3BD82E0B-3FAD-4BA0-B2C7-0BC46A01C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24882636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80F2-3112-4DAC-ADC7-AD1E56726B6E}"/>
              </a:ext>
            </a:extLst>
          </p:cNvPr>
          <p:cNvSpPr>
            <a:spLocks noGrp="1"/>
          </p:cNvSpPr>
          <p:nvPr>
            <p:ph type="title"/>
          </p:nvPr>
        </p:nvSpPr>
        <p:spPr/>
        <p:txBody>
          <a:bodyPr/>
          <a:lstStyle/>
          <a:p>
            <a:r>
              <a:rPr lang="en-US" dirty="0"/>
              <a:t>Step 1, 2, and 3 Validation</a:t>
            </a:r>
          </a:p>
        </p:txBody>
      </p:sp>
      <p:sp>
        <p:nvSpPr>
          <p:cNvPr id="3" name="Text Placeholder 2">
            <a:extLst>
              <a:ext uri="{FF2B5EF4-FFF2-40B4-BE49-F238E27FC236}">
                <a16:creationId xmlns:a16="http://schemas.microsoft.com/office/drawing/2014/main" id="{4B05041F-D342-4E1E-9BE9-CE3ECBCFE469}"/>
              </a:ext>
            </a:extLst>
          </p:cNvPr>
          <p:cNvSpPr>
            <a:spLocks noGrp="1"/>
          </p:cNvSpPr>
          <p:nvPr>
            <p:ph type="body" sz="quarter" idx="10"/>
          </p:nvPr>
        </p:nvSpPr>
        <p:spPr>
          <a:xfrm>
            <a:off x="586390" y="1434370"/>
            <a:ext cx="11018520" cy="4834455"/>
          </a:xfrm>
        </p:spPr>
        <p:txBody>
          <a:bodyPr>
            <a:normAutofit fontScale="62500" lnSpcReduction="20000"/>
          </a:bodyPr>
          <a:lstStyle/>
          <a:p>
            <a:r>
              <a:rPr lang="en-US" dirty="0"/>
              <a:t>All resources are now created for the simulated on-prem and </a:t>
            </a:r>
            <a:r>
              <a:rPr lang="en-US" dirty="0" err="1"/>
              <a:t>vWAN</a:t>
            </a:r>
            <a:r>
              <a:rPr lang="en-US" dirty="0"/>
              <a:t> hub.</a:t>
            </a:r>
          </a:p>
          <a:p>
            <a:r>
              <a:rPr lang="en-US" dirty="0"/>
              <a:t>Take a few minutes in the Azure Portal and validate these resources</a:t>
            </a:r>
          </a:p>
          <a:p>
            <a:endParaRPr lang="en-US" dirty="0"/>
          </a:p>
          <a:p>
            <a:pPr marL="457200" indent="-457200">
              <a:buFont typeface="Arial" panose="020B0604020202020204" pitchFamily="34" charset="0"/>
              <a:buChar char="•"/>
            </a:pPr>
            <a:r>
              <a:rPr lang="en-US" dirty="0"/>
              <a:t>Review the HUB:</a:t>
            </a:r>
          </a:p>
          <a:p>
            <a:pPr marL="685800" lvl="1" indent="-457200">
              <a:buFont typeface="Arial" panose="020B0604020202020204" pitchFamily="34" charset="0"/>
              <a:buChar char="•"/>
            </a:pPr>
            <a:r>
              <a:rPr lang="en-US" dirty="0"/>
              <a:t>Azure Portal: </a:t>
            </a:r>
            <a:r>
              <a:rPr lang="en-US" dirty="0">
                <a:hlinkClick r:id="rId2"/>
              </a:rPr>
              <a:t>https://portal.azure.com</a:t>
            </a:r>
            <a:r>
              <a:rPr lang="en-US" dirty="0"/>
              <a:t>, navigate to resource group Company</a:t>
            </a:r>
            <a:r>
              <a:rPr lang="en-US" i="1" dirty="0"/>
              <a:t>XX</a:t>
            </a:r>
            <a:r>
              <a:rPr lang="en-US" dirty="0"/>
              <a:t>-Hub01, click into your </a:t>
            </a:r>
            <a:r>
              <a:rPr lang="en-US" dirty="0" err="1"/>
              <a:t>vWAN</a:t>
            </a:r>
            <a:r>
              <a:rPr lang="en-US" dirty="0"/>
              <a:t> C</a:t>
            </a:r>
            <a:r>
              <a:rPr lang="en-US" i="1" dirty="0"/>
              <a:t>XX</a:t>
            </a:r>
            <a:r>
              <a:rPr lang="en-US" dirty="0"/>
              <a:t>-vWAN01</a:t>
            </a:r>
          </a:p>
          <a:p>
            <a:pPr marL="685800" lvl="1" indent="-457200">
              <a:buFont typeface="Arial" panose="020B0604020202020204" pitchFamily="34" charset="0"/>
              <a:buChar char="•"/>
            </a:pPr>
            <a:r>
              <a:rPr lang="en-US" dirty="0"/>
              <a:t>Review the following tabs in the </a:t>
            </a:r>
            <a:r>
              <a:rPr lang="en-US" dirty="0" err="1"/>
              <a:t>vWAN</a:t>
            </a:r>
            <a:r>
              <a:rPr lang="en-US" dirty="0"/>
              <a:t>:</a:t>
            </a:r>
            <a:endParaRPr lang="en-US" dirty="0">
              <a:sym typeface="Wingdings" panose="05000000000000000000" pitchFamily="2" charset="2"/>
            </a:endParaRPr>
          </a:p>
          <a:p>
            <a:pPr marL="914400" lvl="2" indent="-457200">
              <a:buFont typeface="Arial" panose="020B0604020202020204" pitchFamily="34" charset="0"/>
              <a:buChar char="•"/>
            </a:pPr>
            <a:r>
              <a:rPr lang="en-US" dirty="0">
                <a:sym typeface="Wingdings" panose="05000000000000000000" pitchFamily="2" charset="2"/>
              </a:rPr>
              <a:t>VPN Sites (empty for now but we’ll create some soon)</a:t>
            </a:r>
          </a:p>
          <a:p>
            <a:pPr marL="914400" lvl="2" indent="-457200">
              <a:buFont typeface="Arial" panose="020B0604020202020204" pitchFamily="34" charset="0"/>
              <a:buChar char="•"/>
            </a:pPr>
            <a:r>
              <a:rPr lang="en-US" dirty="0">
                <a:sym typeface="Wingdings" panose="05000000000000000000" pitchFamily="2" charset="2"/>
              </a:rPr>
              <a:t>Hubs (note the VPN Sites value, we’ll add some soon)</a:t>
            </a:r>
          </a:p>
          <a:p>
            <a:pPr marL="914400" lvl="2" indent="-457200">
              <a:buFont typeface="Arial" panose="020B0604020202020204" pitchFamily="34" charset="0"/>
              <a:buChar char="•"/>
            </a:pPr>
            <a:r>
              <a:rPr lang="en-US" dirty="0">
                <a:sym typeface="Wingdings" panose="05000000000000000000" pitchFamily="2" charset="2"/>
              </a:rPr>
              <a:t>Virtual network Connections (no connections, but we’ll add some soon)</a:t>
            </a:r>
          </a:p>
          <a:p>
            <a:pPr marL="6858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SSH to </a:t>
            </a:r>
            <a:r>
              <a:rPr lang="en-US" dirty="0" err="1"/>
              <a:t>NetFoundry</a:t>
            </a:r>
            <a:r>
              <a:rPr lang="en-US" dirty="0"/>
              <a:t> Device (via PowerShell command line window (</a:t>
            </a:r>
            <a:r>
              <a:rPr lang="en-US" dirty="0">
                <a:highlight>
                  <a:srgbClr val="FFFF00"/>
                </a:highlight>
              </a:rPr>
              <a:t>not ISE!!</a:t>
            </a:r>
            <a:r>
              <a:rPr lang="en-US" dirty="0"/>
              <a:t>))</a:t>
            </a:r>
          </a:p>
          <a:p>
            <a:pPr marL="685800" lvl="1" indent="-457200">
              <a:buFont typeface="Arial" panose="020B0604020202020204" pitchFamily="34" charset="0"/>
              <a:buChar char="•"/>
            </a:pPr>
            <a:r>
              <a:rPr lang="en-US" dirty="0">
                <a:latin typeface="Consolas" panose="020B0609020204030204" pitchFamily="49" charset="0"/>
              </a:rPr>
              <a:t>ssh.exe </a:t>
            </a:r>
            <a:r>
              <a:rPr lang="en-US" dirty="0" err="1">
                <a:latin typeface="Consolas" panose="020B0609020204030204" pitchFamily="49" charset="0"/>
              </a:rPr>
              <a:t>nfadmin</a:t>
            </a:r>
            <a:r>
              <a:rPr lang="en-US" dirty="0">
                <a:latin typeface="Consolas" panose="020B0609020204030204" pitchFamily="49" charset="0"/>
              </a:rPr>
              <a:t>@&lt;&lt;Device IP&gt;&gt;</a:t>
            </a:r>
          </a:p>
          <a:p>
            <a:pPr marL="685800" lvl="1" indent="-457200">
              <a:buFont typeface="Arial" panose="020B0604020202020204" pitchFamily="34" charset="0"/>
              <a:buChar char="•"/>
            </a:pPr>
            <a:r>
              <a:rPr lang="en-US" dirty="0"/>
              <a:t>It’s a Linux box so generic Linux commands will work</a:t>
            </a:r>
          </a:p>
          <a:p>
            <a:pPr marL="685800" lvl="1" indent="-457200">
              <a:buFont typeface="Arial" panose="020B0604020202020204" pitchFamily="34" charset="0"/>
              <a:buChar char="•"/>
            </a:pPr>
            <a:r>
              <a:rPr lang="en-US" dirty="0"/>
              <a:t>Type “</a:t>
            </a:r>
            <a:r>
              <a:rPr lang="en-US" dirty="0">
                <a:latin typeface="Consolas" panose="020B0609020204030204" pitchFamily="49" charset="0"/>
              </a:rPr>
              <a:t>Exit</a:t>
            </a:r>
            <a:r>
              <a:rPr lang="en-US" dirty="0"/>
              <a:t>” to leave the SSH session</a:t>
            </a:r>
          </a:p>
          <a:p>
            <a:pPr marL="6858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SSH to Cisco Device (via PowerShell command line window (</a:t>
            </a:r>
            <a:r>
              <a:rPr lang="en-US" dirty="0">
                <a:highlight>
                  <a:srgbClr val="FFFF00"/>
                </a:highlight>
              </a:rPr>
              <a:t>not ISE!!</a:t>
            </a:r>
            <a:r>
              <a:rPr lang="en-US" dirty="0"/>
              <a:t>))</a:t>
            </a:r>
          </a:p>
          <a:p>
            <a:pPr marL="685800" lvl="1" indent="-457200">
              <a:buFont typeface="Arial" panose="020B0604020202020204" pitchFamily="34" charset="0"/>
              <a:buChar char="•"/>
            </a:pPr>
            <a:r>
              <a:rPr lang="en-US" dirty="0">
                <a:latin typeface="Consolas" panose="020B0609020204030204" pitchFamily="49" charset="0"/>
              </a:rPr>
              <a:t>ssh.exe User01@&lt;&lt;Device IP&gt;&gt;</a:t>
            </a:r>
            <a:r>
              <a:rPr lang="en-US" dirty="0"/>
              <a:t> Use the User01 password from Key Vault</a:t>
            </a:r>
          </a:p>
          <a:p>
            <a:pPr marL="685800" lvl="1" indent="-457200">
              <a:buFont typeface="Arial" panose="020B0604020202020204" pitchFamily="34" charset="0"/>
              <a:buChar char="•"/>
            </a:pPr>
            <a:r>
              <a:rPr lang="en-US" dirty="0"/>
              <a:t>It’s a cisco router so you can run commands like “</a:t>
            </a:r>
            <a:r>
              <a:rPr lang="en-US" dirty="0">
                <a:latin typeface="Consolas" panose="020B0609020204030204" pitchFamily="49" charset="0"/>
              </a:rPr>
              <a:t>Show Run</a:t>
            </a:r>
            <a:r>
              <a:rPr lang="en-US" dirty="0"/>
              <a:t>” to see config</a:t>
            </a:r>
          </a:p>
          <a:p>
            <a:pPr marL="685800" lvl="1" indent="-457200">
              <a:buFont typeface="Arial" panose="020B0604020202020204" pitchFamily="34" charset="0"/>
              <a:buChar char="•"/>
            </a:pPr>
            <a:r>
              <a:rPr lang="en-US" dirty="0"/>
              <a:t>Type “</a:t>
            </a:r>
            <a:r>
              <a:rPr lang="en-US" dirty="0">
                <a:latin typeface="Consolas" panose="020B0609020204030204" pitchFamily="49" charset="0"/>
              </a:rPr>
              <a:t>Exit</a:t>
            </a:r>
            <a:r>
              <a:rPr lang="en-US" dirty="0"/>
              <a:t>” to leave the SSH session</a:t>
            </a:r>
          </a:p>
          <a:p>
            <a:pPr marL="685800" lvl="1" indent="-457200">
              <a:buFont typeface="Arial" panose="020B0604020202020204" pitchFamily="34" charset="0"/>
              <a:buChar char="•"/>
            </a:pPr>
            <a:endParaRPr lang="en-US" dirty="0">
              <a:latin typeface="Consolas" panose="020B0609020204030204" pitchFamily="49" charset="0"/>
            </a:endParaRPr>
          </a:p>
          <a:p>
            <a:pPr marL="457200" indent="-457200">
              <a:buFont typeface="Arial" panose="020B0604020202020204" pitchFamily="34" charset="0"/>
              <a:buChar char="•"/>
            </a:pPr>
            <a:r>
              <a:rPr lang="en-US" dirty="0"/>
              <a:t>Once done, close all PowerShell windows</a:t>
            </a:r>
          </a:p>
        </p:txBody>
      </p:sp>
    </p:spTree>
    <p:extLst>
      <p:ext uri="{BB962C8B-B14F-4D97-AF65-F5344CB8AC3E}">
        <p14:creationId xmlns:p14="http://schemas.microsoft.com/office/powerpoint/2010/main" val="31741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4</a:t>
            </a:r>
          </a:p>
        </p:txBody>
      </p:sp>
      <p:pic>
        <p:nvPicPr>
          <p:cNvPr id="3" name="Picture 2">
            <a:extLst>
              <a:ext uri="{FF2B5EF4-FFF2-40B4-BE49-F238E27FC236}">
                <a16:creationId xmlns:a16="http://schemas.microsoft.com/office/drawing/2014/main" id="{861D111B-D6A0-44BE-8510-6B043A2DAA3D}"/>
              </a:ext>
            </a:extLst>
          </p:cNvPr>
          <p:cNvPicPr>
            <a:picLocks noChangeAspect="1"/>
          </p:cNvPicPr>
          <p:nvPr/>
        </p:nvPicPr>
        <p:blipFill>
          <a:blip r:embed="rId2"/>
          <a:stretch>
            <a:fillRect/>
          </a:stretch>
        </p:blipFill>
        <p:spPr>
          <a:xfrm>
            <a:off x="5812893" y="30366"/>
            <a:ext cx="5535376" cy="6797267"/>
          </a:xfrm>
          <a:prstGeom prst="rect">
            <a:avLst/>
          </a:prstGeom>
        </p:spPr>
      </p:pic>
      <p:sp>
        <p:nvSpPr>
          <p:cNvPr id="4" name="TextBox 3">
            <a:extLst>
              <a:ext uri="{FF2B5EF4-FFF2-40B4-BE49-F238E27FC236}">
                <a16:creationId xmlns:a16="http://schemas.microsoft.com/office/drawing/2014/main" id="{3B5E5C59-7B00-43CE-9A3E-121DB931017A}"/>
              </a:ext>
            </a:extLst>
          </p:cNvPr>
          <p:cNvSpPr txBox="1"/>
          <p:nvPr/>
        </p:nvSpPr>
        <p:spPr>
          <a:xfrm>
            <a:off x="367729" y="1607866"/>
            <a:ext cx="559182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a:t>
            </a:r>
            <a:r>
              <a:rPr lang="en-US" sz="2000" dirty="0" err="1"/>
              <a:t>vWAN</a:t>
            </a:r>
            <a:r>
              <a:rPr lang="en-US" sz="2000" dirty="0"/>
              <a:t> in the Portal</a:t>
            </a:r>
          </a:p>
          <a:p>
            <a:pPr marL="457200" indent="-457200" algn="l">
              <a:buFont typeface="+mj-lt"/>
              <a:buAutoNum type="arabicPeriod"/>
            </a:pPr>
            <a:r>
              <a:rPr lang="en-US" sz="2000" dirty="0"/>
              <a:t>Look at Virtual Network Connections</a:t>
            </a:r>
          </a:p>
          <a:p>
            <a:pPr marL="457200" indent="-457200" algn="l">
              <a:buFont typeface="+mj-lt"/>
              <a:buAutoNum type="arabicPeriod"/>
            </a:pPr>
            <a:r>
              <a:rPr lang="en-US" sz="2000" dirty="0"/>
              <a:t>You should see two VNets (both Azure sites)</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Your Azure VNets are now connected (via VNet peering) to your </a:t>
            </a:r>
            <a:r>
              <a:rPr lang="en-US" sz="2000" dirty="0" err="1"/>
              <a:t>vWAN</a:t>
            </a:r>
            <a:r>
              <a:rPr lang="en-US" sz="2000" dirty="0"/>
              <a:t> Hub</a:t>
            </a:r>
          </a:p>
        </p:txBody>
      </p:sp>
    </p:spTree>
    <p:extLst>
      <p:ext uri="{BB962C8B-B14F-4D97-AF65-F5344CB8AC3E}">
        <p14:creationId xmlns:p14="http://schemas.microsoft.com/office/powerpoint/2010/main" val="2775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5</a:t>
            </a:r>
          </a:p>
        </p:txBody>
      </p:sp>
      <p:pic>
        <p:nvPicPr>
          <p:cNvPr id="3" name="Picture 2">
            <a:extLst>
              <a:ext uri="{FF2B5EF4-FFF2-40B4-BE49-F238E27FC236}">
                <a16:creationId xmlns:a16="http://schemas.microsoft.com/office/drawing/2014/main" id="{2A6B5914-36D5-44E1-A467-F80C8046E9EE}"/>
              </a:ext>
            </a:extLst>
          </p:cNvPr>
          <p:cNvPicPr>
            <a:picLocks noChangeAspect="1"/>
          </p:cNvPicPr>
          <p:nvPr/>
        </p:nvPicPr>
        <p:blipFill>
          <a:blip r:embed="rId2"/>
          <a:stretch>
            <a:fillRect/>
          </a:stretch>
        </p:blipFill>
        <p:spPr>
          <a:xfrm>
            <a:off x="5812896" y="30366"/>
            <a:ext cx="5535376" cy="6797267"/>
          </a:xfrm>
          <a:prstGeom prst="rect">
            <a:avLst/>
          </a:prstGeom>
        </p:spPr>
      </p:pic>
      <p:sp>
        <p:nvSpPr>
          <p:cNvPr id="4" name="TextBox 3">
            <a:extLst>
              <a:ext uri="{FF2B5EF4-FFF2-40B4-BE49-F238E27FC236}">
                <a16:creationId xmlns:a16="http://schemas.microsoft.com/office/drawing/2014/main" id="{CE86980F-03C2-417E-B69E-555B4C602BC0}"/>
              </a:ext>
            </a:extLst>
          </p:cNvPr>
          <p:cNvSpPr txBox="1"/>
          <p:nvPr/>
        </p:nvSpPr>
        <p:spPr>
          <a:xfrm>
            <a:off x="367729" y="1607866"/>
            <a:ext cx="559182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WorkshopStep5.ps1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t>Follow activation steps output from script</a:t>
            </a:r>
          </a:p>
          <a:p>
            <a:pPr algn="l"/>
            <a:endParaRPr lang="en-US" sz="2000" dirty="0"/>
          </a:p>
          <a:p>
            <a:pPr algn="l"/>
            <a:r>
              <a:rPr lang="en-US" sz="2000" dirty="0"/>
              <a:t>It will take 10 – 15 minutes for the </a:t>
            </a:r>
            <a:r>
              <a:rPr lang="en-US" sz="2000" dirty="0" err="1"/>
              <a:t>NetFoundry</a:t>
            </a:r>
            <a:r>
              <a:rPr lang="en-US" sz="2000" dirty="0"/>
              <a:t> appliance to register with the </a:t>
            </a:r>
            <a:r>
              <a:rPr lang="en-US" sz="2000" dirty="0" err="1"/>
              <a:t>NetFoundry</a:t>
            </a:r>
            <a:r>
              <a:rPr lang="en-US" sz="2000" dirty="0"/>
              <a:t> service and for the tunnel to come up.</a:t>
            </a:r>
          </a:p>
          <a:p>
            <a:pPr algn="l"/>
            <a:endParaRPr lang="en-US" sz="2000" dirty="0"/>
          </a:p>
          <a:p>
            <a:pPr algn="l"/>
            <a:r>
              <a:rPr lang="en-US" sz="2000" dirty="0"/>
              <a:t>Proceed to Step 5 and we’ll validate this step together with Step 6.</a:t>
            </a:r>
          </a:p>
        </p:txBody>
      </p:sp>
    </p:spTree>
    <p:extLst>
      <p:ext uri="{BB962C8B-B14F-4D97-AF65-F5344CB8AC3E}">
        <p14:creationId xmlns:p14="http://schemas.microsoft.com/office/powerpoint/2010/main" val="136304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6</a:t>
            </a:r>
          </a:p>
        </p:txBody>
      </p:sp>
      <p:pic>
        <p:nvPicPr>
          <p:cNvPr id="3" name="Picture 2">
            <a:extLst>
              <a:ext uri="{FF2B5EF4-FFF2-40B4-BE49-F238E27FC236}">
                <a16:creationId xmlns:a16="http://schemas.microsoft.com/office/drawing/2014/main" id="{29B01550-F0DB-4A37-88A9-895F5EF11CEE}"/>
              </a:ext>
            </a:extLst>
          </p:cNvPr>
          <p:cNvPicPr>
            <a:picLocks noChangeAspect="1"/>
          </p:cNvPicPr>
          <p:nvPr/>
        </p:nvPicPr>
        <p:blipFill>
          <a:blip r:embed="rId2"/>
          <a:stretch>
            <a:fillRect/>
          </a:stretch>
        </p:blipFill>
        <p:spPr>
          <a:xfrm>
            <a:off x="5812897" y="30366"/>
            <a:ext cx="5535376" cy="6797267"/>
          </a:xfrm>
          <a:prstGeom prst="rect">
            <a:avLst/>
          </a:prstGeom>
        </p:spPr>
      </p:pic>
      <p:sp>
        <p:nvSpPr>
          <p:cNvPr id="4" name="TextBox 3">
            <a:extLst>
              <a:ext uri="{FF2B5EF4-FFF2-40B4-BE49-F238E27FC236}">
                <a16:creationId xmlns:a16="http://schemas.microsoft.com/office/drawing/2014/main" id="{A4210060-BE1F-435C-9BE5-F29AB4D02E1E}"/>
              </a:ext>
            </a:extLst>
          </p:cNvPr>
          <p:cNvSpPr txBox="1"/>
          <p:nvPr/>
        </p:nvSpPr>
        <p:spPr>
          <a:xfrm>
            <a:off x="367729" y="1607866"/>
            <a:ext cx="559182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WorkshopStep6.ps1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WorkshopStep6.ps1</a:t>
            </a:r>
          </a:p>
          <a:p>
            <a:pPr marL="457200" indent="-457200">
              <a:buFont typeface="+mj-lt"/>
              <a:buAutoNum type="arabicPeriod"/>
            </a:pPr>
            <a:r>
              <a:rPr lang="en-US" sz="2000" dirty="0"/>
              <a:t>Follow activation steps output from script</a:t>
            </a:r>
          </a:p>
          <a:p>
            <a:pPr marL="457200" indent="-457200" algn="l">
              <a:buFont typeface="+mj-lt"/>
              <a:buAutoNum type="arabicPeriod"/>
            </a:pPr>
            <a:endParaRPr lang="en-US" sz="2000" dirty="0"/>
          </a:p>
          <a:p>
            <a:pPr algn="l"/>
            <a:r>
              <a:rPr lang="en-US" sz="2000" dirty="0"/>
              <a:t>You’ll need to generate the Cisco VPN config after you log in to the router.</a:t>
            </a:r>
          </a:p>
          <a:p>
            <a:pPr algn="l"/>
            <a:endParaRPr lang="en-US" sz="2000" dirty="0"/>
          </a:p>
          <a:p>
            <a:pPr algn="l"/>
            <a:r>
              <a:rPr lang="en-US" sz="2000" dirty="0"/>
              <a:t>This config is generated by running the </a:t>
            </a:r>
            <a:r>
              <a:rPr lang="en-US" sz="2000" dirty="0">
                <a:solidFill>
                  <a:srgbClr val="00B050"/>
                </a:solidFill>
                <a:latin typeface="Consolas" panose="020B0609020204030204" pitchFamily="49" charset="0"/>
              </a:rPr>
              <a:t>Get-CiscoConfig.ps1</a:t>
            </a:r>
            <a:r>
              <a:rPr lang="en-US" sz="2000" dirty="0"/>
              <a:t> in another PowerShell window.</a:t>
            </a:r>
          </a:p>
          <a:p>
            <a:pPr algn="l"/>
            <a:endParaRPr lang="en-US" sz="2000" dirty="0"/>
          </a:p>
          <a:p>
            <a:pPr algn="l"/>
            <a:r>
              <a:rPr lang="en-US" sz="2000" dirty="0"/>
              <a:t>It will take about 2 minutes for the tunnel to come up after completing the router config.</a:t>
            </a:r>
          </a:p>
        </p:txBody>
      </p:sp>
    </p:spTree>
    <p:extLst>
      <p:ext uri="{BB962C8B-B14F-4D97-AF65-F5344CB8AC3E}">
        <p14:creationId xmlns:p14="http://schemas.microsoft.com/office/powerpoint/2010/main" val="191537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5 and 6 Validation</a:t>
            </a:r>
          </a:p>
        </p:txBody>
      </p:sp>
      <p:pic>
        <p:nvPicPr>
          <p:cNvPr id="3" name="Picture 2">
            <a:extLst>
              <a:ext uri="{FF2B5EF4-FFF2-40B4-BE49-F238E27FC236}">
                <a16:creationId xmlns:a16="http://schemas.microsoft.com/office/drawing/2014/main" id="{29B01550-F0DB-4A37-88A9-895F5EF11CEE}"/>
              </a:ext>
            </a:extLst>
          </p:cNvPr>
          <p:cNvPicPr>
            <a:picLocks noChangeAspect="1"/>
          </p:cNvPicPr>
          <p:nvPr/>
        </p:nvPicPr>
        <p:blipFill>
          <a:blip r:embed="rId2"/>
          <a:stretch>
            <a:fillRect/>
          </a:stretch>
        </p:blipFill>
        <p:spPr>
          <a:xfrm>
            <a:off x="5812897" y="30366"/>
            <a:ext cx="5535376" cy="6797267"/>
          </a:xfrm>
          <a:prstGeom prst="rect">
            <a:avLst/>
          </a:prstGeom>
        </p:spPr>
      </p:pic>
      <p:sp>
        <p:nvSpPr>
          <p:cNvPr id="4" name="TextBox 3">
            <a:extLst>
              <a:ext uri="{FF2B5EF4-FFF2-40B4-BE49-F238E27FC236}">
                <a16:creationId xmlns:a16="http://schemas.microsoft.com/office/drawing/2014/main" id="{A4210060-BE1F-435C-9BE5-F29AB4D02E1E}"/>
              </a:ext>
            </a:extLst>
          </p:cNvPr>
          <p:cNvSpPr txBox="1"/>
          <p:nvPr/>
        </p:nvSpPr>
        <p:spPr>
          <a:xfrm>
            <a:off x="367729" y="1607866"/>
            <a:ext cx="5591822" cy="5232202"/>
          </a:xfrm>
          <a:prstGeom prst="rect">
            <a:avLst/>
          </a:prstGeom>
          <a:noFill/>
        </p:spPr>
        <p:txBody>
          <a:bodyPr wrap="square" lIns="0" tIns="0" rIns="0" bIns="0" rtlCol="0">
            <a:spAutoFit/>
          </a:bodyPr>
          <a:lstStyle/>
          <a:p>
            <a:pPr algn="l"/>
            <a:r>
              <a:rPr lang="en-US" sz="2000" dirty="0"/>
              <a:t>Validation:</a:t>
            </a:r>
          </a:p>
          <a:p>
            <a:pPr marL="457200" indent="-457200" algn="l">
              <a:buFont typeface="+mj-lt"/>
              <a:buAutoNum type="arabicPeriod"/>
            </a:pPr>
            <a:r>
              <a:rPr lang="en-US" sz="2000" dirty="0"/>
              <a:t>Browse to your </a:t>
            </a:r>
            <a:r>
              <a:rPr lang="en-US" sz="2000" dirty="0" err="1"/>
              <a:t>vWAN</a:t>
            </a:r>
            <a:r>
              <a:rPr lang="en-US" sz="2000" dirty="0"/>
              <a:t> in the Portal</a:t>
            </a:r>
          </a:p>
          <a:p>
            <a:pPr marL="457200" indent="-457200" algn="l">
              <a:buFont typeface="+mj-lt"/>
              <a:buAutoNum type="arabicPeriod"/>
            </a:pPr>
            <a:r>
              <a:rPr lang="en-US" sz="2000" dirty="0"/>
              <a:t>Look at VPN Sites</a:t>
            </a:r>
          </a:p>
          <a:p>
            <a:pPr marL="457200" indent="-457200" algn="l">
              <a:buFont typeface="+mj-lt"/>
              <a:buAutoNum type="arabicPeriod"/>
            </a:pPr>
            <a:r>
              <a:rPr lang="en-US" sz="2000" dirty="0"/>
              <a:t>You should see two Sites (01 and 02)</a:t>
            </a:r>
          </a:p>
          <a:p>
            <a:pPr marL="457200" indent="-457200" algn="l">
              <a:buFont typeface="+mj-lt"/>
              <a:buAutoNum type="arabicPeriod"/>
            </a:pPr>
            <a:r>
              <a:rPr lang="en-US" sz="2000" dirty="0"/>
              <a:t>The Sites should be associated with your hub</a:t>
            </a:r>
          </a:p>
          <a:p>
            <a:pPr marL="457200" indent="-457200" algn="l">
              <a:buFont typeface="+mj-lt"/>
              <a:buAutoNum type="arabicPeriod"/>
            </a:pPr>
            <a:r>
              <a:rPr lang="en-US" sz="2000" dirty="0"/>
              <a:t>The Sites statuses should be “All connected”</a:t>
            </a:r>
          </a:p>
          <a:p>
            <a:pPr marL="457200" indent="-457200" algn="l">
              <a:buFont typeface="+mj-lt"/>
              <a:buAutoNum type="arabicPeriod"/>
            </a:pPr>
            <a:endParaRPr lang="en-US" sz="2000" dirty="0"/>
          </a:p>
          <a:p>
            <a:pPr marL="457200" indent="-457200" algn="l">
              <a:buFont typeface="+mj-lt"/>
              <a:buAutoNum type="arabicPeriod"/>
            </a:pPr>
            <a:r>
              <a:rPr lang="en-US" sz="2000" dirty="0"/>
              <a:t>From the Site01 VM, try pinging the VM in Azure 01, </a:t>
            </a:r>
            <a:r>
              <a:rPr lang="en-US" sz="2000" dirty="0">
                <a:solidFill>
                  <a:srgbClr val="00B050"/>
                </a:solidFill>
                <a:latin typeface="Consolas" panose="020B0609020204030204" pitchFamily="49" charset="0"/>
              </a:rPr>
              <a:t>10.17.xx.4</a:t>
            </a:r>
          </a:p>
          <a:p>
            <a:pPr marL="457200" indent="-457200">
              <a:buFont typeface="+mj-lt"/>
              <a:buAutoNum type="arabicPeriod"/>
            </a:pPr>
            <a:r>
              <a:rPr lang="en-US" sz="2000" dirty="0"/>
              <a:t>From the Site01 VM, try pinging the VM in Site 02, </a:t>
            </a:r>
            <a:r>
              <a:rPr lang="en-US" sz="2000" dirty="0">
                <a:solidFill>
                  <a:srgbClr val="00B050"/>
                </a:solidFill>
                <a:latin typeface="Consolas" panose="020B0609020204030204" pitchFamily="49" charset="0"/>
              </a:rPr>
              <a:t>10.17.xx.164</a:t>
            </a:r>
          </a:p>
          <a:p>
            <a:pPr algn="l"/>
            <a:endParaRPr lang="en-US" sz="2000" dirty="0"/>
          </a:p>
          <a:p>
            <a:pPr algn="l"/>
            <a:r>
              <a:rPr lang="en-US" sz="2000" dirty="0"/>
              <a:t>Take </a:t>
            </a:r>
            <a:r>
              <a:rPr lang="en-US" sz="2000" dirty="0" err="1"/>
              <a:t>Aways</a:t>
            </a:r>
            <a:r>
              <a:rPr lang="en-US" sz="2000" dirty="0"/>
              <a:t>:</a:t>
            </a:r>
          </a:p>
          <a:p>
            <a:pPr algn="l"/>
            <a:r>
              <a:rPr lang="en-US" sz="2000" dirty="0"/>
              <a:t>Your two “on-prem” sites are now connected to your Azure Virtual WAN. This gives you connectivity to the two Azure Sites and between your two on-premises Sites via the </a:t>
            </a:r>
            <a:r>
              <a:rPr lang="en-US" sz="2000" dirty="0" err="1"/>
              <a:t>vWAN</a:t>
            </a:r>
            <a:r>
              <a:rPr lang="en-US" sz="2000" dirty="0"/>
              <a:t> Hub.</a:t>
            </a:r>
          </a:p>
        </p:txBody>
      </p:sp>
      <p:sp>
        <p:nvSpPr>
          <p:cNvPr id="5" name="Rectangle 4">
            <a:extLst>
              <a:ext uri="{FF2B5EF4-FFF2-40B4-BE49-F238E27FC236}">
                <a16:creationId xmlns:a16="http://schemas.microsoft.com/office/drawing/2014/main" id="{77466811-FFCB-4D6A-AD33-B52985B1AB36}"/>
              </a:ext>
            </a:extLst>
          </p:cNvPr>
          <p:cNvSpPr/>
          <p:nvPr/>
        </p:nvSpPr>
        <p:spPr>
          <a:xfrm>
            <a:off x="8769197" y="498533"/>
            <a:ext cx="1034257" cy="276999"/>
          </a:xfrm>
          <a:prstGeom prst="rect">
            <a:avLst/>
          </a:prstGeom>
        </p:spPr>
        <p:txBody>
          <a:bodyPr wrap="none">
            <a:spAutoFit/>
          </a:bodyPr>
          <a:lstStyle/>
          <a:p>
            <a:r>
              <a:rPr lang="en-US" sz="1200" dirty="0">
                <a:solidFill>
                  <a:srgbClr val="00B050"/>
                </a:solidFill>
                <a:latin typeface="Consolas" panose="020B0609020204030204" pitchFamily="49" charset="0"/>
              </a:rPr>
              <a:t>10.17.xx.4</a:t>
            </a:r>
          </a:p>
        </p:txBody>
      </p:sp>
      <p:sp>
        <p:nvSpPr>
          <p:cNvPr id="6" name="Rectangle 5">
            <a:extLst>
              <a:ext uri="{FF2B5EF4-FFF2-40B4-BE49-F238E27FC236}">
                <a16:creationId xmlns:a16="http://schemas.microsoft.com/office/drawing/2014/main" id="{9C902640-3FF3-47CD-8647-D86E6CE96607}"/>
              </a:ext>
            </a:extLst>
          </p:cNvPr>
          <p:cNvSpPr/>
          <p:nvPr/>
        </p:nvSpPr>
        <p:spPr>
          <a:xfrm>
            <a:off x="10788664" y="498532"/>
            <a:ext cx="1119217" cy="276999"/>
          </a:xfrm>
          <a:prstGeom prst="rect">
            <a:avLst/>
          </a:prstGeom>
        </p:spPr>
        <p:txBody>
          <a:bodyPr wrap="none">
            <a:spAutoFit/>
          </a:bodyPr>
          <a:lstStyle/>
          <a:p>
            <a:r>
              <a:rPr lang="en-US" sz="1200" dirty="0">
                <a:solidFill>
                  <a:srgbClr val="00B050"/>
                </a:solidFill>
                <a:latin typeface="Consolas" panose="020B0609020204030204" pitchFamily="49" charset="0"/>
              </a:rPr>
              <a:t>10.17.xx.36</a:t>
            </a:r>
          </a:p>
        </p:txBody>
      </p:sp>
      <p:sp>
        <p:nvSpPr>
          <p:cNvPr id="7" name="Rectangle 6">
            <a:extLst>
              <a:ext uri="{FF2B5EF4-FFF2-40B4-BE49-F238E27FC236}">
                <a16:creationId xmlns:a16="http://schemas.microsoft.com/office/drawing/2014/main" id="{2F627480-DF20-4F14-B9AD-AF5E0DD9A950}"/>
              </a:ext>
            </a:extLst>
          </p:cNvPr>
          <p:cNvSpPr/>
          <p:nvPr/>
        </p:nvSpPr>
        <p:spPr>
          <a:xfrm>
            <a:off x="6710440" y="5776087"/>
            <a:ext cx="1204176" cy="276999"/>
          </a:xfrm>
          <a:prstGeom prst="rect">
            <a:avLst/>
          </a:prstGeom>
        </p:spPr>
        <p:txBody>
          <a:bodyPr wrap="none">
            <a:spAutoFit/>
          </a:bodyPr>
          <a:lstStyle/>
          <a:p>
            <a:r>
              <a:rPr lang="en-US" sz="1200" dirty="0">
                <a:solidFill>
                  <a:srgbClr val="00B050"/>
                </a:solidFill>
                <a:latin typeface="Consolas" panose="020B0609020204030204" pitchFamily="49" charset="0"/>
              </a:rPr>
              <a:t>10.17.xx.132</a:t>
            </a:r>
          </a:p>
        </p:txBody>
      </p:sp>
      <p:sp>
        <p:nvSpPr>
          <p:cNvPr id="8" name="Rectangle 7">
            <a:extLst>
              <a:ext uri="{FF2B5EF4-FFF2-40B4-BE49-F238E27FC236}">
                <a16:creationId xmlns:a16="http://schemas.microsoft.com/office/drawing/2014/main" id="{2CDB3DFA-333D-49EF-BBDB-F3679D99FEA9}"/>
              </a:ext>
            </a:extLst>
          </p:cNvPr>
          <p:cNvSpPr/>
          <p:nvPr/>
        </p:nvSpPr>
        <p:spPr>
          <a:xfrm>
            <a:off x="8599278" y="5763719"/>
            <a:ext cx="1204176" cy="276999"/>
          </a:xfrm>
          <a:prstGeom prst="rect">
            <a:avLst/>
          </a:prstGeom>
        </p:spPr>
        <p:txBody>
          <a:bodyPr wrap="none">
            <a:spAutoFit/>
          </a:bodyPr>
          <a:lstStyle/>
          <a:p>
            <a:r>
              <a:rPr lang="en-US" sz="1200" dirty="0">
                <a:solidFill>
                  <a:srgbClr val="00B050"/>
                </a:solidFill>
                <a:latin typeface="Consolas" panose="020B0609020204030204" pitchFamily="49" charset="0"/>
              </a:rPr>
              <a:t>10.17.xx.164</a:t>
            </a:r>
          </a:p>
        </p:txBody>
      </p:sp>
    </p:spTree>
    <p:extLst>
      <p:ext uri="{BB962C8B-B14F-4D97-AF65-F5344CB8AC3E}">
        <p14:creationId xmlns:p14="http://schemas.microsoft.com/office/powerpoint/2010/main" val="55545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7</a:t>
            </a:r>
          </a:p>
        </p:txBody>
      </p:sp>
      <p:pic>
        <p:nvPicPr>
          <p:cNvPr id="3" name="Picture 2">
            <a:extLst>
              <a:ext uri="{FF2B5EF4-FFF2-40B4-BE49-F238E27FC236}">
                <a16:creationId xmlns:a16="http://schemas.microsoft.com/office/drawing/2014/main" id="{36E81E11-2C79-4164-A6BF-8F2E4BD27BD4}"/>
              </a:ext>
            </a:extLst>
          </p:cNvPr>
          <p:cNvPicPr>
            <a:picLocks noChangeAspect="1"/>
          </p:cNvPicPr>
          <p:nvPr/>
        </p:nvPicPr>
        <p:blipFill>
          <a:blip r:embed="rId2"/>
          <a:stretch>
            <a:fillRect/>
          </a:stretch>
        </p:blipFill>
        <p:spPr>
          <a:xfrm>
            <a:off x="5816444" y="30366"/>
            <a:ext cx="5602182" cy="6797267"/>
          </a:xfrm>
          <a:prstGeom prst="rect">
            <a:avLst/>
          </a:prstGeom>
        </p:spPr>
      </p:pic>
    </p:spTree>
    <p:extLst>
      <p:ext uri="{BB962C8B-B14F-4D97-AF65-F5344CB8AC3E}">
        <p14:creationId xmlns:p14="http://schemas.microsoft.com/office/powerpoint/2010/main" val="4047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Step 8</a:t>
            </a:r>
          </a:p>
        </p:txBody>
      </p:sp>
      <p:pic>
        <p:nvPicPr>
          <p:cNvPr id="3" name="Picture 2">
            <a:extLst>
              <a:ext uri="{FF2B5EF4-FFF2-40B4-BE49-F238E27FC236}">
                <a16:creationId xmlns:a16="http://schemas.microsoft.com/office/drawing/2014/main" id="{EC2E1184-4A02-484B-9125-695E1290747D}"/>
              </a:ext>
            </a:extLst>
          </p:cNvPr>
          <p:cNvPicPr>
            <a:picLocks noChangeAspect="1"/>
          </p:cNvPicPr>
          <p:nvPr/>
        </p:nvPicPr>
        <p:blipFill>
          <a:blip r:embed="rId2"/>
          <a:stretch>
            <a:fillRect/>
          </a:stretch>
        </p:blipFill>
        <p:spPr>
          <a:xfrm>
            <a:off x="4147021" y="30366"/>
            <a:ext cx="8035838" cy="6797267"/>
          </a:xfrm>
          <a:prstGeom prst="rect">
            <a:avLst/>
          </a:prstGeom>
        </p:spPr>
      </p:pic>
    </p:spTree>
    <p:extLst>
      <p:ext uri="{BB962C8B-B14F-4D97-AF65-F5344CB8AC3E}">
        <p14:creationId xmlns:p14="http://schemas.microsoft.com/office/powerpoint/2010/main" val="39090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Morning 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two on-premise branch offices that need to connect to their Azure deployments.</a:t>
            </a:r>
          </a:p>
          <a:p>
            <a:pPr lvl="1"/>
            <a:r>
              <a:rPr lang="en-US" dirty="0"/>
              <a:t>Site 1 has a </a:t>
            </a:r>
            <a:r>
              <a:rPr lang="en-US" dirty="0" err="1"/>
              <a:t>NetFoundry</a:t>
            </a:r>
            <a:r>
              <a:rPr lang="en-US" dirty="0"/>
              <a:t> appliance (</a:t>
            </a:r>
            <a:r>
              <a:rPr lang="en-US" dirty="0" err="1"/>
              <a:t>vWAN</a:t>
            </a:r>
            <a:r>
              <a:rPr lang="en-US" dirty="0"/>
              <a:t> partner appliance)</a:t>
            </a:r>
          </a:p>
          <a:p>
            <a:pPr lvl="1"/>
            <a:r>
              <a:rPr lang="en-US" dirty="0"/>
              <a:t>Site 2 has a Cisco CSR router (not a </a:t>
            </a:r>
            <a:r>
              <a:rPr lang="en-US" dirty="0" err="1"/>
              <a:t>vWAN</a:t>
            </a:r>
            <a:r>
              <a:rPr lang="en-US" dirty="0"/>
              <a:t> partner appliance)</a:t>
            </a:r>
          </a:p>
          <a:p>
            <a:pPr lvl="1"/>
            <a:r>
              <a:rPr lang="en-US" dirty="0"/>
              <a:t>Contoso also has remote employees at home and is planning for an ExpressRoute circuit</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Virtual WAN, when to use and why</a:t>
            </a:r>
          </a:p>
          <a:p>
            <a:r>
              <a:rPr lang="en-US" sz="2000" dirty="0">
                <a:latin typeface="+mn-lt"/>
              </a:rPr>
              <a:t>talk about the hub and spoke model in </a:t>
            </a:r>
            <a:r>
              <a:rPr lang="en-US" sz="2000" dirty="0" err="1">
                <a:latin typeface="+mn-lt"/>
              </a:rPr>
              <a:t>vWAN</a:t>
            </a:r>
            <a:endParaRPr lang="en-US" sz="2000" dirty="0">
              <a:latin typeface="+mn-lt"/>
            </a:endParaRPr>
          </a:p>
          <a:p>
            <a:r>
              <a:rPr lang="en-US" sz="2000" dirty="0">
                <a:latin typeface="+mn-lt"/>
              </a:rPr>
              <a:t>describe the partner device onboarding experience</a:t>
            </a:r>
          </a:p>
          <a:p>
            <a:r>
              <a:rPr lang="en-US" sz="2000" dirty="0">
                <a:latin typeface="+mn-lt"/>
              </a:rPr>
              <a:t>describe the manual tunnel process</a:t>
            </a:r>
          </a:p>
          <a:p>
            <a:r>
              <a:rPr lang="en-US" sz="2000" dirty="0">
                <a:latin typeface="+mn-lt"/>
              </a:rPr>
              <a:t>awareness of the P2S process</a:t>
            </a:r>
          </a:p>
          <a:p>
            <a:r>
              <a:rPr lang="en-US" sz="2000" dirty="0">
                <a:latin typeface="+mn-lt"/>
              </a:rPr>
              <a:t>awareness of ExpressRoute connections</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Final</a:t>
            </a:r>
          </a:p>
        </p:txBody>
      </p:sp>
      <p:pic>
        <p:nvPicPr>
          <p:cNvPr id="3" name="Picture 2">
            <a:extLst>
              <a:ext uri="{FF2B5EF4-FFF2-40B4-BE49-F238E27FC236}">
                <a16:creationId xmlns:a16="http://schemas.microsoft.com/office/drawing/2014/main" id="{9E980E63-EF6C-4BD3-98CF-E22273D29BBE}"/>
              </a:ext>
            </a:extLst>
          </p:cNvPr>
          <p:cNvPicPr>
            <a:picLocks noChangeAspect="1"/>
          </p:cNvPicPr>
          <p:nvPr/>
        </p:nvPicPr>
        <p:blipFill>
          <a:blip r:embed="rId2"/>
          <a:stretch>
            <a:fillRect/>
          </a:stretch>
        </p:blipFill>
        <p:spPr>
          <a:xfrm>
            <a:off x="2333337" y="30366"/>
            <a:ext cx="8818426" cy="6797267"/>
          </a:xfrm>
          <a:prstGeom prst="rect">
            <a:avLst/>
          </a:prstGeom>
        </p:spPr>
      </p:pic>
    </p:spTree>
    <p:extLst>
      <p:ext uri="{BB962C8B-B14F-4D97-AF65-F5344CB8AC3E}">
        <p14:creationId xmlns:p14="http://schemas.microsoft.com/office/powerpoint/2010/main" val="41923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Other Networking Sessions This Week</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pic>
        <p:nvPicPr>
          <p:cNvPr id="4" name="Picture 3">
            <a:extLst>
              <a:ext uri="{FF2B5EF4-FFF2-40B4-BE49-F238E27FC236}">
                <a16:creationId xmlns:a16="http://schemas.microsoft.com/office/drawing/2014/main" id="{FDC3D649-EF23-44A9-B0F6-43D0C8B0468F}"/>
              </a:ext>
            </a:extLst>
          </p:cNvPr>
          <p:cNvPicPr>
            <a:picLocks noChangeAspect="1"/>
          </p:cNvPicPr>
          <p:nvPr/>
        </p:nvPicPr>
        <p:blipFill>
          <a:blip r:embed="rId2"/>
          <a:stretch>
            <a:fillRect/>
          </a:stretch>
        </p:blipFill>
        <p:spPr>
          <a:xfrm>
            <a:off x="2656610" y="30366"/>
            <a:ext cx="8818426" cy="6797267"/>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2B7-48FD-4C7A-8017-4FC648788B17}"/>
              </a:ext>
            </a:extLst>
          </p:cNvPr>
          <p:cNvSpPr>
            <a:spLocks noGrp="1"/>
          </p:cNvSpPr>
          <p:nvPr>
            <p:ph type="title"/>
          </p:nvPr>
        </p:nvSpPr>
        <p:spPr/>
        <p:txBody>
          <a:bodyPr/>
          <a:lstStyle/>
          <a:p>
            <a:r>
              <a:rPr lang="en-US" dirty="0"/>
              <a:t>Step 0</a:t>
            </a:r>
          </a:p>
        </p:txBody>
      </p:sp>
      <p:pic>
        <p:nvPicPr>
          <p:cNvPr id="3" name="Picture 2">
            <a:extLst>
              <a:ext uri="{FF2B5EF4-FFF2-40B4-BE49-F238E27FC236}">
                <a16:creationId xmlns:a16="http://schemas.microsoft.com/office/drawing/2014/main" id="{08B8184A-54F9-4119-96FA-7B712EEB30EC}"/>
              </a:ext>
            </a:extLst>
          </p:cNvPr>
          <p:cNvPicPr>
            <a:picLocks noChangeAspect="1"/>
          </p:cNvPicPr>
          <p:nvPr/>
        </p:nvPicPr>
        <p:blipFill>
          <a:blip r:embed="rId2"/>
          <a:stretch>
            <a:fillRect/>
          </a:stretch>
        </p:blipFill>
        <p:spPr>
          <a:xfrm>
            <a:off x="5812899" y="30366"/>
            <a:ext cx="5535376" cy="6797267"/>
          </a:xfrm>
          <a:prstGeom prst="rect">
            <a:avLst/>
          </a:prstGeom>
        </p:spPr>
      </p:pic>
      <p:sp>
        <p:nvSpPr>
          <p:cNvPr id="4" name="TextBox 3">
            <a:extLst>
              <a:ext uri="{FF2B5EF4-FFF2-40B4-BE49-F238E27FC236}">
                <a16:creationId xmlns:a16="http://schemas.microsoft.com/office/drawing/2014/main" id="{EF4E2E22-B8AA-46A5-BF5D-6CA71447EF41}"/>
              </a:ext>
            </a:extLst>
          </p:cNvPr>
          <p:cNvSpPr txBox="1"/>
          <p:nvPr/>
        </p:nvSpPr>
        <p:spPr>
          <a:xfrm>
            <a:off x="366588" y="1611367"/>
            <a:ext cx="6180401" cy="41242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Browse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VM01 in VPN Site 1</a:t>
            </a:r>
          </a:p>
          <a:p>
            <a:pPr marL="457200" indent="-457200" algn="l">
              <a:buFont typeface="+mj-lt"/>
              <a:buAutoNum type="arabicPeriod"/>
            </a:pPr>
            <a:r>
              <a:rPr lang="en-US" sz="2000" dirty="0">
                <a:gradFill>
                  <a:gsLst>
                    <a:gs pos="2917">
                      <a:schemeClr val="tx1"/>
                    </a:gs>
                    <a:gs pos="30000">
                      <a:schemeClr val="tx1"/>
                    </a:gs>
                  </a:gsLst>
                  <a:lin ang="5400000" scaled="0"/>
                </a:gradFill>
              </a:rPr>
              <a:t>On VM01,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endParaRPr lang="en-US" sz="2000" dirty="0">
              <a:solidFill>
                <a:srgbClr val="00B050"/>
              </a:solidFill>
              <a:latin typeface="Consolas" panose="020B0609020204030204" pitchFamily="49" charset="0"/>
            </a:endParaRPr>
          </a:p>
          <a:p>
            <a:pPr marL="457200" indent="-457200" algn="l">
              <a:buFont typeface="+mj-lt"/>
              <a:buAutoNum type="arabicPeriod"/>
            </a:pPr>
            <a:r>
              <a:rPr lang="en-US" sz="2000" dirty="0">
                <a:gradFill>
                  <a:gsLst>
                    <a:gs pos="2917">
                      <a:schemeClr val="tx1"/>
                    </a:gs>
                    <a:gs pos="30000">
                      <a:schemeClr val="tx1"/>
                    </a:gs>
                  </a:gsLst>
                  <a:lin ang="5400000" scaled="0"/>
                </a:gradFill>
              </a:rPr>
              <a:t>Login using @microsoft.com</a:t>
            </a:r>
          </a:p>
          <a:p>
            <a:pPr marL="457200" indent="-457200">
              <a:buFont typeface="+mj-lt"/>
              <a:buAutoNum type="arabicPeriod"/>
            </a:pPr>
            <a:r>
              <a:rPr lang="en-US" sz="2000" dirty="0">
                <a:gradFill>
                  <a:gsLst>
                    <a:gs pos="2917">
                      <a:schemeClr val="tx1"/>
                    </a:gs>
                    <a:gs pos="30000">
                      <a:schemeClr val="tx1"/>
                    </a:gs>
                  </a:gsLst>
                  <a:lin ang="5400000" scaled="0"/>
                </a:gradFill>
              </a:rPr>
              <a:t>Run</a:t>
            </a:r>
          </a:p>
          <a:p>
            <a:pPr lvl="1"/>
            <a:r>
              <a:rPr lang="en-US" sz="2000" dirty="0">
                <a:solidFill>
                  <a:srgbClr val="00B050"/>
                </a:solidFill>
                <a:latin typeface="Consolas" panose="020B0609020204030204" pitchFamily="49" charset="0"/>
              </a:rPr>
              <a:t>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a:p>
            <a:pPr lvl="1"/>
            <a:r>
              <a:rPr lang="en-US" sz="2000" dirty="0">
                <a:gradFill>
                  <a:gsLst>
                    <a:gs pos="2917">
                      <a:schemeClr val="tx1"/>
                    </a:gs>
                    <a:gs pos="30000">
                      <a:schemeClr val="tx1"/>
                    </a:gs>
                  </a:gsLst>
                  <a:lin ang="5400000" scaled="0"/>
                </a:gradFill>
              </a:rPr>
              <a:t>to validate PowerShell and your access</a:t>
            </a:r>
          </a:p>
          <a:p>
            <a:pPr lvl="1"/>
            <a:endParaRPr lang="en-US" sz="8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(You may need to Set-</a:t>
            </a:r>
            <a:r>
              <a:rPr lang="en-US" sz="2000" dirty="0" err="1">
                <a:gradFill>
                  <a:gsLst>
                    <a:gs pos="2917">
                      <a:schemeClr val="tx1"/>
                    </a:gs>
                    <a:gs pos="30000">
                      <a:schemeClr val="tx1"/>
                    </a:gs>
                  </a:gsLst>
                  <a:lin ang="5400000" scaled="0"/>
                </a:gradFill>
              </a:rPr>
              <a:t>AzContext</a:t>
            </a:r>
            <a:r>
              <a:rPr lang="en-US" sz="2000" dirty="0">
                <a:gradFill>
                  <a:gsLst>
                    <a:gs pos="2917">
                      <a:schemeClr val="tx1"/>
                    </a:gs>
                    <a:gs pos="30000">
                      <a:schemeClr val="tx1"/>
                    </a:gs>
                  </a:gsLst>
                  <a:lin ang="5400000" scaled="0"/>
                </a:gradFill>
              </a:rPr>
              <a:t> to</a:t>
            </a:r>
          </a:p>
          <a:p>
            <a:r>
              <a:rPr lang="en-US" sz="2000" dirty="0">
                <a:gradFill>
                  <a:gsLst>
                    <a:gs pos="2917">
                      <a:schemeClr val="tx1"/>
                    </a:gs>
                    <a:gs pos="30000">
                      <a:schemeClr val="tx1"/>
                    </a:gs>
                  </a:gsLst>
                  <a:lin ang="5400000" scaled="0"/>
                </a:gradFill>
              </a:rPr>
              <a:t> "Virtual Data Center Workshop“)</a:t>
            </a:r>
          </a:p>
        </p:txBody>
      </p:sp>
      <p:sp>
        <p:nvSpPr>
          <p:cNvPr id="5" name="TextBox 4">
            <a:extLst>
              <a:ext uri="{FF2B5EF4-FFF2-40B4-BE49-F238E27FC236}">
                <a16:creationId xmlns:a16="http://schemas.microsoft.com/office/drawing/2014/main" id="{9C5A2282-B090-47D3-824D-B6621275264E}"/>
              </a:ext>
            </a:extLst>
          </p:cNvPr>
          <p:cNvSpPr txBox="1"/>
          <p:nvPr/>
        </p:nvSpPr>
        <p:spPr>
          <a:xfrm>
            <a:off x="408901" y="5841661"/>
            <a:ext cx="5219378" cy="923330"/>
          </a:xfrm>
          <a:prstGeom prst="rect">
            <a:avLst/>
          </a:prstGeom>
          <a:solidFill>
            <a:srgbClr val="FFFF00"/>
          </a:solidFill>
        </p:spPr>
        <p:txBody>
          <a:bodyPr wrap="non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VM01 should be the server from</a:t>
            </a:r>
          </a:p>
          <a:p>
            <a:r>
              <a:rPr lang="en-US" sz="2000" dirty="0">
                <a:latin typeface="Consolas" panose="020B0609020204030204" pitchFamily="49" charset="0"/>
              </a:rPr>
              <a:t>      which all PowerShell and any</a:t>
            </a:r>
          </a:p>
          <a:p>
            <a:r>
              <a:rPr lang="en-US" sz="2000" dirty="0">
                <a:latin typeface="Consolas" panose="020B0609020204030204" pitchFamily="49" charset="0"/>
              </a:rPr>
              <a:t>      validation should be performed.</a:t>
            </a:r>
          </a:p>
        </p:txBody>
      </p:sp>
    </p:spTree>
    <p:extLst>
      <p:ext uri="{BB962C8B-B14F-4D97-AF65-F5344CB8AC3E}">
        <p14:creationId xmlns:p14="http://schemas.microsoft.com/office/powerpoint/2010/main" val="18800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Business Forward">
  <a:themeElements>
    <a:clrScheme name="Business Forward template">
      <a:dk1>
        <a:srgbClr val="353535"/>
      </a:dk1>
      <a:lt1>
        <a:srgbClr val="FFFFFF"/>
      </a:lt1>
      <a:dk2>
        <a:srgbClr val="002050"/>
      </a:dk2>
      <a:lt2>
        <a:srgbClr val="EAEAEA"/>
      </a:lt2>
      <a:accent1>
        <a:srgbClr val="002050"/>
      </a:accent1>
      <a:accent2>
        <a:srgbClr val="0078D7"/>
      </a:accent2>
      <a:accent3>
        <a:srgbClr val="00BCF2"/>
      </a:accent3>
      <a:accent4>
        <a:srgbClr val="FFF1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siness Forward NYC event template v03.potx" id="{A4ED7143-B225-48E2-BA06-A27F210DF2DB}" vid="{34CE7AF1-7214-4BF2-A161-9E389074BF9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TotalTime>
  <Words>2414</Words>
  <Application>Microsoft Office PowerPoint</Application>
  <PresentationFormat>Widescreen</PresentationFormat>
  <Paragraphs>501</Paragraphs>
  <Slides>31</Slides>
  <Notes>14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31</vt:i4>
      </vt:variant>
    </vt:vector>
  </HeadingPairs>
  <TitlesOfParts>
    <vt:vector size="47" baseType="lpstr">
      <vt:lpstr>Arial</vt:lpstr>
      <vt:lpstr>Calibri</vt:lpstr>
      <vt:lpstr>Calibri Light</vt:lpstr>
      <vt:lpstr>Consolas</vt:lpstr>
      <vt:lpstr>Lucida Console</vt:lpstr>
      <vt:lpstr>Segoe UI</vt:lpstr>
      <vt:lpstr>Segoe UI Light</vt:lpstr>
      <vt:lpstr>Segoe UI Semibold</vt:lpstr>
      <vt:lpstr>Segoe UI Semilight</vt:lpstr>
      <vt:lpstr>Wingdings</vt:lpstr>
      <vt:lpstr>Office Theme</vt:lpstr>
      <vt:lpstr>9-51027_Microsoft_Ready_Template</vt:lpstr>
      <vt:lpstr>1_9-51027_Microsoft_Ready_Template</vt:lpstr>
      <vt:lpstr>9-51052_Microsoft_Ready_Template_Light</vt:lpstr>
      <vt:lpstr>VLAB Template</vt:lpstr>
      <vt:lpstr>Business Forward</vt:lpstr>
      <vt:lpstr>PowerPoint Presentation</vt:lpstr>
      <vt:lpstr>Azure Networking Pre-day</vt:lpstr>
      <vt:lpstr>Morning Session learning objectives</vt:lpstr>
      <vt:lpstr>Azure PowerShell SDK Update</vt:lpstr>
      <vt:lpstr>New Azure PowerShell SDK - Az</vt:lpstr>
      <vt:lpstr>Idempotent PowerShell Operations</vt:lpstr>
      <vt:lpstr>Building the Environment</vt:lpstr>
      <vt:lpstr>Final Environment</vt:lpstr>
      <vt:lpstr>Step 0</vt:lpstr>
      <vt:lpstr>Step 1</vt:lpstr>
      <vt:lpstr>PowerPoint Presentation</vt:lpstr>
      <vt:lpstr>PowerPoint Presentation</vt:lpstr>
      <vt:lpstr>Connectivity options and hybrid offerings </vt:lpstr>
      <vt:lpstr>Azure Virtual WAN – Unified Cloud Connectivity</vt:lpstr>
      <vt:lpstr>Step 2</vt:lpstr>
      <vt:lpstr>Step 3</vt:lpstr>
      <vt:lpstr>PowerPoint Presentation</vt:lpstr>
      <vt:lpstr>ExpressRoute Direct</vt:lpstr>
      <vt:lpstr>PowerPoint Presentation</vt:lpstr>
      <vt:lpstr>ExpressRoute Global Reach</vt:lpstr>
      <vt:lpstr>PowerPoint Presentation</vt:lpstr>
      <vt:lpstr>Step 1, 2, and 3 Validation</vt:lpstr>
      <vt:lpstr>Step 4</vt:lpstr>
      <vt:lpstr>Step 5</vt:lpstr>
      <vt:lpstr>Step 6</vt:lpstr>
      <vt:lpstr>Azure Firewall</vt:lpstr>
      <vt:lpstr>Step 5 and 6 Validation</vt:lpstr>
      <vt:lpstr>Step 7</vt:lpstr>
      <vt:lpstr>Step 8</vt:lpstr>
      <vt:lpstr>Final</vt:lpstr>
      <vt:lpstr>Other Networking Sessions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32</cp:revision>
  <dcterms:created xsi:type="dcterms:W3CDTF">2019-04-15T20:58:08Z</dcterms:created>
  <dcterms:modified xsi:type="dcterms:W3CDTF">2019-07-14T20:19:26Z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